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8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58" r:id="rId5"/>
    <p:sldId id="259" r:id="rId6"/>
    <p:sldId id="260" r:id="rId7"/>
    <p:sldId id="296" r:id="rId8"/>
    <p:sldId id="297" r:id="rId9"/>
    <p:sldId id="302" r:id="rId10"/>
    <p:sldId id="298" r:id="rId11"/>
    <p:sldId id="299" r:id="rId12"/>
    <p:sldId id="300" r:id="rId13"/>
    <p:sldId id="304" r:id="rId14"/>
    <p:sldId id="303" r:id="rId15"/>
    <p:sldId id="307" r:id="rId16"/>
    <p:sldId id="305" r:id="rId17"/>
    <p:sldId id="306" r:id="rId18"/>
    <p:sldId id="301" r:id="rId19"/>
    <p:sldId id="308" r:id="rId20"/>
    <p:sldId id="309" r:id="rId21"/>
    <p:sldId id="269" r:id="rId22"/>
    <p:sldId id="270" r:id="rId23"/>
    <p:sldId id="310" r:id="rId24"/>
    <p:sldId id="311" r:id="rId25"/>
    <p:sldId id="312" r:id="rId26"/>
    <p:sldId id="271" r:id="rId27"/>
    <p:sldId id="272" r:id="rId28"/>
    <p:sldId id="273" r:id="rId29"/>
    <p:sldId id="274" r:id="rId30"/>
    <p:sldId id="345" r:id="rId31"/>
    <p:sldId id="275" r:id="rId32"/>
    <p:sldId id="276" r:id="rId33"/>
    <p:sldId id="277" r:id="rId34"/>
    <p:sldId id="278" r:id="rId35"/>
    <p:sldId id="317" r:id="rId36"/>
    <p:sldId id="313" r:id="rId37"/>
    <p:sldId id="315" r:id="rId38"/>
    <p:sldId id="318" r:id="rId39"/>
    <p:sldId id="319" r:id="rId40"/>
    <p:sldId id="314" r:id="rId41"/>
    <p:sldId id="279" r:id="rId42"/>
    <p:sldId id="320" r:id="rId43"/>
    <p:sldId id="321" r:id="rId44"/>
    <p:sldId id="322" r:id="rId45"/>
    <p:sldId id="323" r:id="rId46"/>
    <p:sldId id="325" r:id="rId47"/>
    <p:sldId id="326" r:id="rId48"/>
    <p:sldId id="327" r:id="rId49"/>
    <p:sldId id="328" r:id="rId50"/>
    <p:sldId id="329" r:id="rId51"/>
    <p:sldId id="330" r:id="rId52"/>
    <p:sldId id="280" r:id="rId53"/>
    <p:sldId id="333" r:id="rId54"/>
    <p:sldId id="334" r:id="rId55"/>
    <p:sldId id="335" r:id="rId56"/>
    <p:sldId id="336" r:id="rId57"/>
    <p:sldId id="337" r:id="rId58"/>
    <p:sldId id="338" r:id="rId59"/>
    <p:sldId id="281" r:id="rId60"/>
    <p:sldId id="339" r:id="rId61"/>
    <p:sldId id="340" r:id="rId62"/>
    <p:sldId id="341" r:id="rId63"/>
    <p:sldId id="342" r:id="rId64"/>
    <p:sldId id="343" r:id="rId65"/>
    <p:sldId id="344" r:id="rId66"/>
    <p:sldId id="282" r:id="rId67"/>
    <p:sldId id="283" r:id="rId68"/>
    <p:sldId id="284" r:id="rId69"/>
    <p:sldId id="331" r:id="rId70"/>
    <p:sldId id="285" r:id="rId71"/>
    <p:sldId id="286" r:id="rId72"/>
    <p:sldId id="332" r:id="rId73"/>
    <p:sldId id="287" r:id="rId74"/>
    <p:sldId id="288" r:id="rId75"/>
    <p:sldId id="289" r:id="rId76"/>
    <p:sldId id="290" r:id="rId77"/>
    <p:sldId id="291" r:id="rId78"/>
    <p:sldId id="292" r:id="rId79"/>
    <p:sldId id="293" r:id="rId80"/>
    <p:sldId id="294" r:id="rId81"/>
    <p:sldId id="295" r:id="rId8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822"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2109C2-3784-4E56-81CA-B9352738ABCB}"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C6BE7-C6E9-48C9-9EB8-CB27E6D356F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2109C2-3784-4E56-81CA-B9352738ABCB}"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C6BE7-C6E9-48C9-9EB8-CB27E6D356F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2109C2-3784-4E56-81CA-B9352738ABCB}"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C6BE7-C6E9-48C9-9EB8-CB27E6D356F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2109C2-3784-4E56-81CA-B9352738ABCB}"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C6BE7-C6E9-48C9-9EB8-CB27E6D356F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2109C2-3784-4E56-81CA-B9352738ABCB}" type="datetimeFigureOut">
              <a:rPr lang="en-US" smtClean="0"/>
              <a:pPr/>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C6BE7-C6E9-48C9-9EB8-CB27E6D356F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2109C2-3784-4E56-81CA-B9352738ABCB}"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C6BE7-C6E9-48C9-9EB8-CB27E6D356F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2109C2-3784-4E56-81CA-B9352738ABCB}" type="datetimeFigureOut">
              <a:rPr lang="en-US" smtClean="0"/>
              <a:pPr/>
              <a:t>6/11/2024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BC6BE7-C6E9-48C9-9EB8-CB27E6D356F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2109C2-3784-4E56-81CA-B9352738ABCB}" type="datetimeFigureOut">
              <a:rPr lang="en-US" smtClean="0"/>
              <a:pPr/>
              <a:t>6/11/2024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BC6BE7-C6E9-48C9-9EB8-CB27E6D356F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2109C2-3784-4E56-81CA-B9352738ABCB}" type="datetimeFigureOut">
              <a:rPr lang="en-US" smtClean="0"/>
              <a:pPr/>
              <a:t>6/11/2024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BC6BE7-C6E9-48C9-9EB8-CB27E6D356F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2109C2-3784-4E56-81CA-B9352738ABCB}"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C6BE7-C6E9-48C9-9EB8-CB27E6D356F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2109C2-3784-4E56-81CA-B9352738ABCB}" type="datetimeFigureOut">
              <a:rPr lang="en-US" smtClean="0"/>
              <a:pPr/>
              <a:t>6/11/2024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C6BE7-C6E9-48C9-9EB8-CB27E6D356F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2109C2-3784-4E56-81CA-B9352738ABCB}" type="datetimeFigureOut">
              <a:rPr lang="en-US" smtClean="0"/>
              <a:pPr/>
              <a:t>6/11/2024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BC6BE7-C6E9-48C9-9EB8-CB27E6D356F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 3</a:t>
            </a:r>
            <a:endParaRPr lang="en-US" dirty="0"/>
          </a:p>
        </p:txBody>
      </p:sp>
      <p:sp>
        <p:nvSpPr>
          <p:cNvPr id="3" name="Subtitle 2"/>
          <p:cNvSpPr>
            <a:spLocks noGrp="1"/>
          </p:cNvSpPr>
          <p:nvPr>
            <p:ph type="subTitle" idx="1"/>
          </p:nvPr>
        </p:nvSpPr>
        <p:spPr/>
        <p:txBody>
          <a:bodyPr/>
          <a:lstStyle/>
          <a:p>
            <a:r>
              <a:rPr lang="en-IN" b="1" dirty="0"/>
              <a:t>The Geometry of Multiple Views:</a:t>
            </a:r>
            <a:endParaRPr lang="en-US" dirty="0"/>
          </a:p>
          <a:p>
            <a:r>
              <a:rPr lang="en-IN" b="1" dirty="0" err="1"/>
              <a:t>Stereopsis</a:t>
            </a:r>
            <a:r>
              <a:rPr lang="en-IN" b="1" dirty="0"/>
              <a:t>:</a:t>
            </a:r>
            <a:endParaRPr lang="en-US" dirty="0"/>
          </a:p>
          <a:p>
            <a:r>
              <a:rPr lang="en-IN" b="1" dirty="0"/>
              <a:t>Segmentation by Clustering:</a:t>
            </a:r>
            <a:endParaRPr lang="en-US" dirty="0"/>
          </a:p>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Epipolar</a:t>
            </a:r>
            <a:r>
              <a:rPr lang="en-US" smtClean="0"/>
              <a:t> Constraint</a:t>
            </a:r>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457200" y="1898305"/>
            <a:ext cx="8229600" cy="39297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The Calibrated Case</a:t>
            </a:r>
            <a:br>
              <a:rPr lang="en-US" dirty="0" smtClean="0">
                <a:solidFill>
                  <a:srgbClr val="FF0000"/>
                </a:solidFill>
              </a:rPr>
            </a:br>
            <a:endParaRPr lang="en-US" dirty="0"/>
          </a:p>
        </p:txBody>
      </p:sp>
      <p:pic>
        <p:nvPicPr>
          <p:cNvPr id="4098" name="Picture 2"/>
          <p:cNvPicPr>
            <a:picLocks noGrp="1" noChangeAspect="1" noChangeArrowheads="1"/>
          </p:cNvPicPr>
          <p:nvPr>
            <p:ph idx="1"/>
          </p:nvPr>
        </p:nvPicPr>
        <p:blipFill>
          <a:blip r:embed="rId2"/>
          <a:srcRect/>
          <a:stretch>
            <a:fillRect/>
          </a:stretch>
        </p:blipFill>
        <p:spPr bwMode="auto">
          <a:xfrm>
            <a:off x="911294" y="1600200"/>
            <a:ext cx="7321411"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The </a:t>
            </a:r>
            <a:r>
              <a:rPr lang="en-US" dirty="0" err="1" smtClean="0">
                <a:solidFill>
                  <a:srgbClr val="FF0000"/>
                </a:solidFill>
              </a:rPr>
              <a:t>Uncalibrated</a:t>
            </a:r>
            <a:r>
              <a:rPr lang="en-US" dirty="0" smtClean="0">
                <a:solidFill>
                  <a:srgbClr val="FF0000"/>
                </a:solidFill>
              </a:rPr>
              <a:t> Case</a:t>
            </a:r>
            <a:br>
              <a:rPr lang="en-US" dirty="0" smtClean="0">
                <a:solidFill>
                  <a:srgbClr val="FF0000"/>
                </a:solidFill>
              </a:rPr>
            </a:b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285720" y="1142984"/>
            <a:ext cx="8229600" cy="2752150"/>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0" y="4214818"/>
            <a:ext cx="9001125" cy="2105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Motions</a:t>
            </a:r>
            <a:endParaRPr lang="en-US" dirty="0"/>
          </a:p>
        </p:txBody>
      </p:sp>
      <p:sp>
        <p:nvSpPr>
          <p:cNvPr id="3" name="Content Placeholder 2"/>
          <p:cNvSpPr>
            <a:spLocks noGrp="1"/>
          </p:cNvSpPr>
          <p:nvPr>
            <p:ph idx="1"/>
          </p:nvPr>
        </p:nvSpPr>
        <p:spPr/>
        <p:txBody>
          <a:bodyPr/>
          <a:lstStyle/>
          <a:p>
            <a:r>
              <a:rPr lang="en-US" dirty="0" smtClean="0"/>
              <a:t>Let us now turn our attention to infinitesimal displacements. We consider a moving camera with translational velocity v and rotational velocity ω and rewrite (12.1.2) for two frames separated by a small time interval </a:t>
            </a:r>
            <a:r>
              <a:rPr lang="en-US" dirty="0" err="1" smtClean="0"/>
              <a:t>δt</a:t>
            </a:r>
            <a:r>
              <a:rPr lang="en-US" dirty="0" smtClean="0"/>
              <a:t>. Let us denote by p˙ = (˙u, v,˙ 0)T the velocity of the point p, or motion field.</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 </a:t>
            </a:r>
            <a:r>
              <a:rPr lang="en-US" dirty="0" err="1" smtClean="0"/>
              <a:t>Callibration</a:t>
            </a:r>
            <a:endParaRPr lang="en-US" dirty="0"/>
          </a:p>
        </p:txBody>
      </p:sp>
      <p:sp>
        <p:nvSpPr>
          <p:cNvPr id="3" name="Content Placeholder 2"/>
          <p:cNvSpPr>
            <a:spLocks noGrp="1"/>
          </p:cNvSpPr>
          <p:nvPr>
            <p:ph idx="1"/>
          </p:nvPr>
        </p:nvSpPr>
        <p:spPr/>
        <p:txBody>
          <a:bodyPr/>
          <a:lstStyle/>
          <a:p>
            <a:r>
              <a:rPr lang="en-US" dirty="0" smtClean="0"/>
              <a:t>The simpler problem of estimating the </a:t>
            </a:r>
            <a:r>
              <a:rPr lang="en-US" dirty="0" err="1" smtClean="0"/>
              <a:t>epipolar</a:t>
            </a:r>
            <a:r>
              <a:rPr lang="en-US" dirty="0" smtClean="0"/>
              <a:t> geometry from a redundant set of point correspondences between two images taken by cameras with unknown intrinsic parameters, a process known as weak calibration.</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146" name="Picture 2"/>
          <p:cNvPicPr>
            <a:picLocks noGrp="1" noChangeAspect="1" noChangeArrowheads="1"/>
          </p:cNvPicPr>
          <p:nvPr>
            <p:ph idx="1"/>
          </p:nvPr>
        </p:nvPicPr>
        <p:blipFill>
          <a:blip r:embed="rId2"/>
          <a:srcRect/>
          <a:stretch>
            <a:fillRect/>
          </a:stretch>
        </p:blipFill>
        <p:spPr bwMode="auto">
          <a:xfrm>
            <a:off x="457200" y="2023990"/>
            <a:ext cx="8229600" cy="3678382"/>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285720" y="1500174"/>
            <a:ext cx="8229600" cy="2204357"/>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71472" y="3714752"/>
            <a:ext cx="8001057" cy="2875599"/>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457200" y="2943673"/>
            <a:ext cx="8229600" cy="1839017"/>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err="1" smtClean="0"/>
              <a:t>Stereopsis</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IN" dirty="0" smtClean="0"/>
              <a:t>Reconstruction</a:t>
            </a:r>
          </a:p>
          <a:p>
            <a:pPr marL="514350" indent="-514350">
              <a:buFont typeface="+mj-lt"/>
              <a:buAutoNum type="arabicPeriod"/>
            </a:pPr>
            <a:r>
              <a:rPr lang="en-IN" dirty="0" smtClean="0"/>
              <a:t>Human </a:t>
            </a:r>
            <a:r>
              <a:rPr lang="en-IN" dirty="0" err="1" smtClean="0"/>
              <a:t>Stereposis</a:t>
            </a:r>
            <a:endParaRPr lang="en-IN" dirty="0" smtClean="0"/>
          </a:p>
          <a:p>
            <a:pPr marL="514350" indent="-514350">
              <a:buFont typeface="+mj-lt"/>
              <a:buAutoNum type="arabicPeriod"/>
            </a:pPr>
            <a:r>
              <a:rPr lang="en-IN" dirty="0" smtClean="0"/>
              <a:t>Binocular Fusion</a:t>
            </a:r>
          </a:p>
          <a:p>
            <a:pPr marL="514350" indent="-514350">
              <a:buFont typeface="+mj-lt"/>
              <a:buAutoNum type="arabicPeriod"/>
            </a:pPr>
            <a:r>
              <a:rPr lang="en-IN" dirty="0" smtClean="0"/>
              <a:t> Using More Cameras</a:t>
            </a:r>
            <a:endParaRPr lang="en-US" dirty="0"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Fusing the pictures recorded by our two eyes and exploiting the difference (or </a:t>
            </a:r>
            <a:r>
              <a:rPr lang="en-US" dirty="0" err="1" smtClean="0"/>
              <a:t>disparity</a:t>
            </a:r>
            <a:r>
              <a:rPr lang="en-US" dirty="0" smtClean="0"/>
              <a:t>) between them allows us to gain a strong sense of depth is known as </a:t>
            </a:r>
            <a:r>
              <a:rPr lang="en-US" dirty="0" err="1" smtClean="0"/>
              <a:t>Stereopsis</a:t>
            </a:r>
            <a:r>
              <a:rPr lang="en-US" dirty="0" smtClean="0"/>
              <a:t>.</a:t>
            </a:r>
          </a:p>
          <a:p>
            <a:r>
              <a:rPr lang="en-US" dirty="0" smtClean="0"/>
              <a:t>Stereo vision involves two processes: the binocular fusion of features observed by the two eyes, and the reconstruction of their three-dimensional </a:t>
            </a:r>
            <a:r>
              <a:rPr lang="en-US" dirty="0" err="1" smtClean="0"/>
              <a:t>preimage</a:t>
            </a:r>
            <a:r>
              <a:rPr lang="en-US" dirty="0" smtClean="0"/>
              <a: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IN" b="1" dirty="0" smtClean="0"/>
              <a:t>The </a:t>
            </a:r>
            <a:r>
              <a:rPr lang="en-IN" b="1" dirty="0"/>
              <a:t>Geometry of Multiple </a:t>
            </a:r>
            <a:r>
              <a:rPr lang="en-IN" b="1" dirty="0" err="1" smtClean="0"/>
              <a:t>Views:</a:t>
            </a:r>
            <a:r>
              <a:rPr lang="en-IN" dirty="0" err="1" smtClean="0"/>
              <a:t>Two</a:t>
            </a:r>
            <a:r>
              <a:rPr lang="en-IN" dirty="0" smtClean="0"/>
              <a:t> </a:t>
            </a:r>
            <a:r>
              <a:rPr lang="en-IN" dirty="0"/>
              <a:t>Views,</a:t>
            </a:r>
            <a:endParaRPr lang="en-US" dirty="0"/>
          </a:p>
          <a:p>
            <a:pPr marL="514350" indent="-514350">
              <a:buFont typeface="+mj-lt"/>
              <a:buAutoNum type="arabicPeriod"/>
            </a:pPr>
            <a:r>
              <a:rPr lang="en-IN" b="1" dirty="0" err="1"/>
              <a:t>Stereopsis</a:t>
            </a:r>
            <a:r>
              <a:rPr lang="en-IN" b="1" dirty="0"/>
              <a:t>:</a:t>
            </a:r>
            <a:endParaRPr lang="en-US" dirty="0"/>
          </a:p>
          <a:p>
            <a:pPr marL="514350" indent="-514350">
              <a:buFont typeface="+mj-lt"/>
              <a:buAutoNum type="arabicPeriod"/>
            </a:pPr>
            <a:r>
              <a:rPr lang="en-IN" dirty="0"/>
              <a:t>Reconstruction, Human </a:t>
            </a:r>
            <a:r>
              <a:rPr lang="en-IN" dirty="0" err="1"/>
              <a:t>Stereposis</a:t>
            </a:r>
            <a:r>
              <a:rPr lang="en-IN" dirty="0"/>
              <a:t>, Binocular Fusion, Using More Cameras</a:t>
            </a:r>
            <a:r>
              <a:rPr lang="en-IN" dirty="0" smtClean="0"/>
              <a:t>,</a:t>
            </a:r>
            <a:r>
              <a:rPr lang="en-IN" dirty="0"/>
              <a:t> </a:t>
            </a:r>
            <a:endParaRPr lang="en-US" dirty="0"/>
          </a:p>
          <a:p>
            <a:pPr marL="514350" indent="-514350">
              <a:buFont typeface="+mj-lt"/>
              <a:buAutoNum type="arabicPeriod"/>
            </a:pPr>
            <a:r>
              <a:rPr lang="en-IN" b="1" dirty="0"/>
              <a:t>Segmentation by Clustering</a:t>
            </a:r>
            <a:r>
              <a:rPr lang="en-IN" b="1" dirty="0" smtClean="0"/>
              <a:t>:</a:t>
            </a:r>
            <a:r>
              <a:rPr lang="en-IN" dirty="0"/>
              <a:t> </a:t>
            </a:r>
            <a:endParaRPr lang="en-US" dirty="0"/>
          </a:p>
          <a:p>
            <a:pPr marL="514350" indent="-514350">
              <a:buFont typeface="+mj-lt"/>
              <a:buAutoNum type="arabicPeriod"/>
            </a:pPr>
            <a:r>
              <a:rPr lang="en-IN" dirty="0"/>
              <a:t>What Is Segmentation?,</a:t>
            </a:r>
            <a:endParaRPr lang="en-US" dirty="0"/>
          </a:p>
          <a:p>
            <a:pPr marL="514350" indent="-514350">
              <a:buFont typeface="+mj-lt"/>
              <a:buAutoNum type="arabicPeriod"/>
            </a:pPr>
            <a:r>
              <a:rPr lang="en-IN" dirty="0"/>
              <a:t>Human Vision: Grouping and </a:t>
            </a:r>
            <a:r>
              <a:rPr lang="en-IN" dirty="0" err="1"/>
              <a:t>Getstalt</a:t>
            </a:r>
            <a:r>
              <a:rPr lang="en-IN" dirty="0"/>
              <a:t>,</a:t>
            </a:r>
            <a:endParaRPr lang="en-US" dirty="0"/>
          </a:p>
          <a:p>
            <a:pPr marL="514350" indent="-514350">
              <a:buFont typeface="+mj-lt"/>
              <a:buAutoNum type="arabicPeriod"/>
            </a:pPr>
            <a:r>
              <a:rPr lang="en-IN" dirty="0"/>
              <a:t>Applications: Shot Boundary Detection and Background Subtraction,</a:t>
            </a:r>
            <a:endParaRPr lang="en-US" dirty="0"/>
          </a:p>
          <a:p>
            <a:pPr marL="514350" indent="-514350">
              <a:buFont typeface="+mj-lt"/>
              <a:buAutoNum type="arabicPeriod"/>
            </a:pPr>
            <a:r>
              <a:rPr lang="en-IN" dirty="0"/>
              <a:t>Image Segmentation by Clustering Pixels,</a:t>
            </a:r>
            <a:endParaRPr lang="en-US" dirty="0"/>
          </a:p>
          <a:p>
            <a:pPr marL="514350" indent="-514350">
              <a:buFont typeface="+mj-lt"/>
              <a:buAutoNum type="arabicPeriod"/>
            </a:pPr>
            <a:r>
              <a:rPr lang="en-IN" dirty="0"/>
              <a:t>Segmentation by Graph-Theoretic Clustering,</a:t>
            </a:r>
            <a:endParaRPr lang="en-US" dirty="0"/>
          </a:p>
          <a:p>
            <a:pPr marL="514350" indent="-514350">
              <a:buNone/>
            </a:pPr>
            <a:r>
              <a:rPr lang="en-IN" dirty="0"/>
              <a:t> </a:t>
            </a:r>
            <a:endParaRPr lang="en-US" dirty="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734902" y="1600200"/>
            <a:ext cx="7674196" cy="452596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rgbClr val="0070C0"/>
                </a:solidFill>
              </a:rPr>
              <a:t>Reconstruction</a:t>
            </a:r>
            <a:br>
              <a:rPr lang="en-IN" b="1" dirty="0" smtClean="0">
                <a:solidFill>
                  <a:srgbClr val="0070C0"/>
                </a:solidFill>
              </a:rPr>
            </a:br>
            <a:endParaRPr lang="en-US" b="1" dirty="0">
              <a:solidFill>
                <a:srgbClr val="0070C0"/>
              </a:solidFill>
            </a:endParaRPr>
          </a:p>
        </p:txBody>
      </p:sp>
      <p:sp>
        <p:nvSpPr>
          <p:cNvPr id="3" name="Content Placeholder 2"/>
          <p:cNvSpPr>
            <a:spLocks noGrp="1"/>
          </p:cNvSpPr>
          <p:nvPr>
            <p:ph idx="1"/>
          </p:nvPr>
        </p:nvSpPr>
        <p:spPr/>
        <p:txBody>
          <a:bodyPr/>
          <a:lstStyle/>
          <a:p>
            <a:r>
              <a:rPr lang="en-US" dirty="0" smtClean="0"/>
              <a:t>Given a calibrated stereo rig and two matching image points p and p , it is in </a:t>
            </a:r>
            <a:r>
              <a:rPr lang="en-US" dirty="0" err="1" smtClean="0"/>
              <a:t>principle</a:t>
            </a:r>
            <a:r>
              <a:rPr lang="en-US" dirty="0" smtClean="0"/>
              <a:t> straightforward to reconstruct the corresponding scene point by intersecting the two rays R = Op and R = O p . However, the rays R and R will never, in practice, actually intersect, due to calibration and feature localization errors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786295" y="1600200"/>
            <a:ext cx="7571410" cy="4525963"/>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a:stretch>
            <a:fillRect/>
          </a:stretch>
        </p:blipFill>
        <p:spPr bwMode="auto">
          <a:xfrm>
            <a:off x="457200" y="2744244"/>
            <a:ext cx="8229600" cy="2237874"/>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1" y="5357826"/>
            <a:ext cx="8858280" cy="847725"/>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Camera </a:t>
            </a:r>
            <a:r>
              <a:rPr lang="en-US" dirty="0" err="1" smtClean="0"/>
              <a:t>Calibrati</a:t>
            </a:r>
            <a:endParaRPr lang="en-US" dirty="0" smtClean="0"/>
          </a:p>
          <a:p>
            <a:r>
              <a:rPr lang="en-US" dirty="0" smtClean="0"/>
              <a:t>It should also be noted that, once the intrinsic and extrinsic camera parameters are known, it is a simple matter to estimate the multi-view geometry (essential matrix for two views, trifocal tensor for three, etc.) on</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Rectification</a:t>
            </a:r>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1255998" y="1600200"/>
            <a:ext cx="6632004" cy="4525963"/>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70C0"/>
                </a:solidFill>
              </a:rPr>
              <a:t>Human </a:t>
            </a:r>
            <a:r>
              <a:rPr lang="en-IN" b="1" dirty="0" err="1" smtClean="0">
                <a:solidFill>
                  <a:srgbClr val="0070C0"/>
                </a:solidFill>
              </a:rPr>
              <a:t>Stereposis</a:t>
            </a:r>
            <a:endParaRPr lang="en-US" b="1" dirty="0">
              <a:solidFill>
                <a:srgbClr val="0070C0"/>
              </a:solidFill>
            </a:endParaRPr>
          </a:p>
        </p:txBody>
      </p:sp>
      <p:pic>
        <p:nvPicPr>
          <p:cNvPr id="11266" name="Picture 2"/>
          <p:cNvPicPr>
            <a:picLocks noGrp="1" noChangeAspect="1" noChangeArrowheads="1"/>
          </p:cNvPicPr>
          <p:nvPr>
            <p:ph idx="1"/>
          </p:nvPr>
        </p:nvPicPr>
        <p:blipFill>
          <a:blip r:embed="rId2"/>
          <a:srcRect/>
          <a:stretch>
            <a:fillRect/>
          </a:stretch>
        </p:blipFill>
        <p:spPr bwMode="auto">
          <a:xfrm>
            <a:off x="457200" y="1730936"/>
            <a:ext cx="8229600" cy="426449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smtClean="0"/>
              <a:t>If l and r denote the (counterclockwise) angles between the vertical planes of symmetry of two eyes and two rays passing through the same scene point, we define the corresponding disparity as d = r − l (Figure 13.7). It is an elementary exercise in trigonometry to show that d = D −F, where D denotes the angle between these rays, and F is the angle between the two rays passing through the fixated point. Points with zero disparity lie on the </a:t>
            </a:r>
            <a:r>
              <a:rPr lang="en-US" dirty="0" err="1" smtClean="0"/>
              <a:t>ViethM¨uller</a:t>
            </a:r>
            <a:r>
              <a:rPr lang="en-US" dirty="0" smtClean="0"/>
              <a:t> circle that passes through the fixated point and the anterior nodal points of the eyes. </a:t>
            </a:r>
          </a:p>
          <a:p>
            <a:r>
              <a:rPr lang="en-US" dirty="0" smtClean="0"/>
              <a:t>Points lying inside this circle have a positive (or convergent) disparity, points lying outside it have, as in Figure 13.7, a negative (or divergent) disparity,3 and the locus of all points having a given disparity d forms, as d varies, the pencil of all circles passing through the two eyes’ nodal points.</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solidFill>
                  <a:srgbClr val="0070C0"/>
                </a:solidFill>
              </a:rPr>
              <a:t>Binocular Fusion</a:t>
            </a:r>
            <a:br>
              <a:rPr lang="en-IN" b="1" dirty="0" smtClean="0">
                <a:solidFill>
                  <a:srgbClr val="0070C0"/>
                </a:solidFill>
              </a:rPr>
            </a:br>
            <a:endParaRPr lang="en-US" b="1" dirty="0">
              <a:solidFill>
                <a:srgbClr val="0070C0"/>
              </a:solidFill>
            </a:endParaRPr>
          </a:p>
        </p:txBody>
      </p:sp>
      <p:pic>
        <p:nvPicPr>
          <p:cNvPr id="12290" name="Picture 2"/>
          <p:cNvPicPr>
            <a:picLocks noGrp="1" noChangeAspect="1" noChangeArrowheads="1"/>
          </p:cNvPicPr>
          <p:nvPr>
            <p:ph idx="1"/>
          </p:nvPr>
        </p:nvPicPr>
        <p:blipFill>
          <a:blip r:embed="rId2"/>
          <a:srcRect/>
          <a:stretch>
            <a:fillRect/>
          </a:stretch>
        </p:blipFill>
        <p:spPr bwMode="auto">
          <a:xfrm>
            <a:off x="457200" y="2456356"/>
            <a:ext cx="8229600" cy="2813651"/>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500034" y="5143512"/>
            <a:ext cx="8858280" cy="1714488"/>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smtClean="0"/>
              <a:t>Although human binocular fusion is effortless and </a:t>
            </a:r>
            <a:r>
              <a:rPr lang="en-US" dirty="0" err="1" smtClean="0"/>
              <a:t>reliabe</a:t>
            </a:r>
            <a:r>
              <a:rPr lang="en-US" dirty="0" smtClean="0"/>
              <a:t> in most situations, we can be fooled too: the abstract </a:t>
            </a:r>
            <a:r>
              <a:rPr lang="en-US" dirty="0" smtClean="0">
                <a:solidFill>
                  <a:srgbClr val="FF0000"/>
                </a:solidFill>
              </a:rPr>
              <a:t>single-image </a:t>
            </a:r>
            <a:r>
              <a:rPr lang="en-US" dirty="0" err="1" smtClean="0">
                <a:solidFill>
                  <a:srgbClr val="FF0000"/>
                </a:solidFill>
              </a:rPr>
              <a:t>stereograms</a:t>
            </a:r>
            <a:r>
              <a:rPr lang="en-US" dirty="0" smtClean="0">
                <a:solidFill>
                  <a:srgbClr val="FF0000"/>
                </a:solidFill>
              </a:rPr>
              <a:t> </a:t>
            </a:r>
            <a:r>
              <a:rPr lang="en-US" dirty="0" smtClean="0"/>
              <a:t>that were popular in the late nineties demonstrate this quite well: in this case, repetitive patterns or judiciously assembled random dots are used to trick the eyes into </a:t>
            </a:r>
            <a:r>
              <a:rPr lang="en-US" dirty="0" err="1" smtClean="0"/>
              <a:t>focussing</a:t>
            </a:r>
            <a:r>
              <a:rPr lang="en-US" dirty="0" smtClean="0"/>
              <a:t> on the wrong </a:t>
            </a:r>
            <a:r>
              <a:rPr lang="en-US" dirty="0" smtClean="0">
                <a:solidFill>
                  <a:srgbClr val="FF0000"/>
                </a:solidFill>
              </a:rPr>
              <a:t>correspondences</a:t>
            </a:r>
            <a:r>
              <a:rPr lang="en-US" dirty="0" smtClean="0"/>
              <a:t>, producing a vivid impression of layered planes.2 This suggests that constructing a reliable stereo vision program is difficult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The Geometry of Multiple Views:</a:t>
            </a:r>
            <a:r>
              <a:rPr lang="en-US" dirty="0" smtClean="0"/>
              <a:t/>
            </a:r>
            <a:br>
              <a:rPr lang="en-US" dirty="0" smtClean="0"/>
            </a:br>
            <a:endParaRPr lang="en-US" dirty="0"/>
          </a:p>
        </p:txBody>
      </p:sp>
      <p:sp>
        <p:nvSpPr>
          <p:cNvPr id="3" name="Content Placeholder 2"/>
          <p:cNvSpPr>
            <a:spLocks noGrp="1"/>
          </p:cNvSpPr>
          <p:nvPr>
            <p:ph idx="1"/>
          </p:nvPr>
        </p:nvSpPr>
        <p:spPr/>
        <p:txBody>
          <a:bodyPr>
            <a:normAutofit lnSpcReduction="10000"/>
          </a:bodyPr>
          <a:lstStyle/>
          <a:p>
            <a:r>
              <a:rPr lang="en-US" dirty="0" smtClean="0"/>
              <a:t>Despite the wealth of information contained in a photograph, the depth of a scene point along the corresponding projection ray is not directly accessible in a single image. </a:t>
            </a:r>
          </a:p>
          <a:p>
            <a:r>
              <a:rPr lang="en-US" dirty="0" smtClean="0"/>
              <a:t>With at least two pictures, on the other hand, depth can be measured through triangulation.</a:t>
            </a:r>
          </a:p>
          <a:p>
            <a:r>
              <a:rPr lang="en-US" dirty="0" smtClean="0"/>
              <a:t>In particular, we will elucidate the geometric and algebraic constraints that hold among two, three, or more views of the same scene.</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879019" y="1600200"/>
            <a:ext cx="7385962" cy="4525963"/>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solidFill>
                  <a:srgbClr val="0070C0"/>
                </a:solidFill>
              </a:rPr>
              <a:t>Using More Cameras</a:t>
            </a:r>
            <a:endParaRPr lang="en-US" b="1" dirty="0">
              <a:solidFill>
                <a:srgbClr val="0070C0"/>
              </a:solidFill>
            </a:endParaRPr>
          </a:p>
        </p:txBody>
      </p:sp>
      <p:pic>
        <p:nvPicPr>
          <p:cNvPr id="13314" name="Picture 2"/>
          <p:cNvPicPr>
            <a:picLocks noGrp="1" noChangeAspect="1" noChangeArrowheads="1"/>
          </p:cNvPicPr>
          <p:nvPr>
            <p:ph idx="1"/>
          </p:nvPr>
        </p:nvPicPr>
        <p:blipFill>
          <a:blip r:embed="rId2"/>
          <a:srcRect/>
          <a:stretch>
            <a:fillRect/>
          </a:stretch>
        </p:blipFill>
        <p:spPr bwMode="auto">
          <a:xfrm>
            <a:off x="457200" y="1877069"/>
            <a:ext cx="8229600" cy="3972224"/>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p:cNvPicPr>
            <a:picLocks noGrp="1" noChangeAspect="1" noChangeArrowheads="1"/>
          </p:cNvPicPr>
          <p:nvPr>
            <p:ph idx="1"/>
          </p:nvPr>
        </p:nvPicPr>
        <p:blipFill>
          <a:blip r:embed="rId2"/>
          <a:srcRect/>
          <a:stretch>
            <a:fillRect/>
          </a:stretch>
        </p:blipFill>
        <p:spPr bwMode="auto">
          <a:xfrm>
            <a:off x="457200" y="2706692"/>
            <a:ext cx="8229600" cy="2312978"/>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2"/>
          <a:srcRect/>
          <a:stretch>
            <a:fillRect/>
          </a:stretch>
        </p:blipFill>
        <p:spPr bwMode="auto">
          <a:xfrm>
            <a:off x="-1" y="650875"/>
            <a:ext cx="8858281" cy="55626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Segmentation by Clustering:</a:t>
            </a:r>
            <a:r>
              <a:rPr lang="en-IN" dirty="0" smtClean="0"/>
              <a:t> </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IN" dirty="0" smtClean="0"/>
              <a:t>What Is Segmentation?,</a:t>
            </a:r>
            <a:endParaRPr lang="en-US" dirty="0" smtClean="0"/>
          </a:p>
          <a:p>
            <a:pPr marL="514350" indent="-514350">
              <a:buFont typeface="+mj-lt"/>
              <a:buAutoNum type="arabicPeriod"/>
            </a:pPr>
            <a:r>
              <a:rPr lang="en-IN" dirty="0" smtClean="0"/>
              <a:t>Human Vision: Grouping and </a:t>
            </a:r>
            <a:r>
              <a:rPr lang="en-IN" dirty="0" err="1" smtClean="0"/>
              <a:t>Getstalt</a:t>
            </a:r>
            <a:r>
              <a:rPr lang="en-IN" dirty="0" smtClean="0"/>
              <a:t>,</a:t>
            </a:r>
            <a:endParaRPr lang="en-US" dirty="0" smtClean="0"/>
          </a:p>
          <a:p>
            <a:pPr marL="514350" indent="-514350">
              <a:buFont typeface="+mj-lt"/>
              <a:buAutoNum type="arabicPeriod"/>
            </a:pPr>
            <a:r>
              <a:rPr lang="en-IN" dirty="0" smtClean="0"/>
              <a:t>Applications: Shot Boundary Detection and Background Subtraction,</a:t>
            </a:r>
            <a:endParaRPr lang="en-US" dirty="0" smtClean="0"/>
          </a:p>
          <a:p>
            <a:pPr marL="514350" indent="-514350">
              <a:buFont typeface="+mj-lt"/>
              <a:buAutoNum type="arabicPeriod"/>
            </a:pPr>
            <a:r>
              <a:rPr lang="en-IN" dirty="0" smtClean="0"/>
              <a:t>Image Segmentation by Clustering Pixels,</a:t>
            </a:r>
            <a:endParaRPr lang="en-US" dirty="0" smtClean="0"/>
          </a:p>
          <a:p>
            <a:pPr marL="514350" indent="-514350">
              <a:buFont typeface="+mj-lt"/>
              <a:buAutoNum type="arabicPeriod"/>
            </a:pPr>
            <a:r>
              <a:rPr lang="en-IN" dirty="0" smtClean="0"/>
              <a:t>Segmentation by Graph-Theoretic Clustering</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What Is Segmentation?,</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compact representation of the “interesting” image data that emphasizes the properties that make it “interesting”. Obtaining such representation is known variously </a:t>
            </a:r>
            <a:r>
              <a:rPr lang="en-US" dirty="0" smtClean="0">
                <a:solidFill>
                  <a:srgbClr val="FF0000"/>
                </a:solidFill>
              </a:rPr>
              <a:t>as segmentation, grouping, perceptual </a:t>
            </a:r>
            <a:r>
              <a:rPr lang="en-US" dirty="0" err="1" smtClean="0">
                <a:solidFill>
                  <a:srgbClr val="FF0000"/>
                </a:solidFill>
              </a:rPr>
              <a:t>organisation</a:t>
            </a:r>
            <a:r>
              <a:rPr lang="en-US" dirty="0" smtClean="0">
                <a:solidFill>
                  <a:srgbClr val="FF0000"/>
                </a:solidFill>
              </a:rPr>
              <a:t> or fitting</a:t>
            </a:r>
            <a:r>
              <a:rPr lang="en-US" dirty="0" smtClean="0"/>
              <a:t>.”</a:t>
            </a:r>
          </a:p>
          <a:p>
            <a:r>
              <a:rPr lang="en-US" dirty="0" smtClean="0"/>
              <a:t>Firstly, there should be relatively few components in the representation computed for “typical” pictures.</a:t>
            </a:r>
          </a:p>
          <a:p>
            <a:r>
              <a:rPr lang="en-US" dirty="0" smtClean="0"/>
              <a:t>Secondly, these components should be suggestive.</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What Is Segmentation?,</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 It is the process of dividing an image into different regions based on the characteristics of pixels to identify objects or boundaries to simplify an image and more efficiently analyze it.</a:t>
            </a:r>
          </a:p>
          <a:p>
            <a:r>
              <a:rPr lang="en-US" dirty="0" smtClean="0"/>
              <a:t>In digital image processing and computer vision, image segmentation is the process of partitioning a digital image into multiple image segments, also known as image regions or image objects (sets of pixels).</a:t>
            </a:r>
          </a:p>
          <a:p>
            <a:r>
              <a:rPr lang="en-US" dirty="0" smtClean="0"/>
              <a:t>Segmentation </a:t>
            </a:r>
            <a:r>
              <a:rPr lang="en-US" dirty="0" smtClean="0">
                <a:solidFill>
                  <a:srgbClr val="FF0000"/>
                </a:solidFill>
              </a:rPr>
              <a:t>impacts</a:t>
            </a:r>
            <a:r>
              <a:rPr lang="en-US" dirty="0" smtClean="0"/>
              <a:t> a number of domains, from the </a:t>
            </a:r>
            <a:r>
              <a:rPr lang="en-US" dirty="0" smtClean="0">
                <a:solidFill>
                  <a:srgbClr val="FF0000"/>
                </a:solidFill>
              </a:rPr>
              <a:t>filmmaking</a:t>
            </a:r>
            <a:r>
              <a:rPr lang="en-US" dirty="0" smtClean="0"/>
              <a:t> industry to the </a:t>
            </a:r>
            <a:r>
              <a:rPr lang="en-US" dirty="0" smtClean="0">
                <a:solidFill>
                  <a:srgbClr val="FF0000"/>
                </a:solidFill>
              </a:rPr>
              <a:t>field of medicine</a:t>
            </a:r>
            <a:endParaRPr lang="en-US" dirty="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smtClean="0"/>
              <a:t>Methods deal with different kinds of data set: some are intended for images, some are intended for video sequences and some are intended to be applied to tokens — placeholders that indicate the presence of an interesting pattern in an image, say a spot or a dot or an edge point.</a:t>
            </a:r>
          </a:p>
          <a:p>
            <a:r>
              <a:rPr lang="en-US" dirty="0" smtClean="0">
                <a:solidFill>
                  <a:srgbClr val="FF0000"/>
                </a:solidFill>
              </a:rPr>
              <a:t>Examples.</a:t>
            </a:r>
          </a:p>
          <a:p>
            <a:r>
              <a:rPr lang="en-US" dirty="0" smtClean="0"/>
              <a:t>• Summarizing video:</a:t>
            </a:r>
          </a:p>
          <a:p>
            <a:r>
              <a:rPr lang="en-US" dirty="0" smtClean="0"/>
              <a:t>Finding machined parts:</a:t>
            </a:r>
          </a:p>
          <a:p>
            <a:r>
              <a:rPr lang="en-US" dirty="0" smtClean="0"/>
              <a:t>Finding people:</a:t>
            </a:r>
          </a:p>
          <a:p>
            <a:r>
              <a:rPr lang="en-US" dirty="0" smtClean="0"/>
              <a:t>Finding buildings in satellite images:</a:t>
            </a:r>
          </a:p>
          <a:p>
            <a:r>
              <a:rPr lang="en-US" dirty="0" smtClean="0"/>
              <a:t>Searching a collection of images:</a:t>
            </a:r>
            <a:endParaRPr lang="en-US" dirty="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One natural view of segmentation is that we are attempting to determine which components of a data set naturally “belong together”. This is a problem known as clustering.</a:t>
            </a:r>
          </a:p>
          <a:p>
            <a:r>
              <a:rPr lang="en-US" dirty="0" smtClean="0">
                <a:solidFill>
                  <a:srgbClr val="FF0000"/>
                </a:solidFill>
              </a:rPr>
              <a:t>Partitioning:</a:t>
            </a:r>
            <a:r>
              <a:rPr lang="en-US" dirty="0" smtClean="0"/>
              <a:t> here we have a large data set, and carve it up according to some notion of the association between items inside the set.</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solidFill>
                  <a:srgbClr val="FF0000"/>
                </a:solidFill>
              </a:rPr>
              <a:t>Grouping</a:t>
            </a:r>
            <a:r>
              <a:rPr lang="en-US" dirty="0" smtClean="0"/>
              <a:t>: here we have a set of distinct data items, and wish to collect sets of data items that “make sense” together according to our model. Effects like occlusion mean that image components that belong to the same object are often separated. </a:t>
            </a:r>
          </a:p>
          <a:p>
            <a:r>
              <a:rPr lang="en-US" dirty="0" smtClean="0"/>
              <a:t>Examples of grouping include: </a:t>
            </a:r>
          </a:p>
          <a:p>
            <a:r>
              <a:rPr lang="en-US" dirty="0" smtClean="0"/>
              <a:t>– collecting together tokens that, taken together, form a line;</a:t>
            </a:r>
          </a:p>
          <a:p>
            <a:r>
              <a:rPr lang="en-US" dirty="0" smtClean="0"/>
              <a:t> – collecting together tokens that seem to share a fundamental matrix</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10000"/>
          </a:bodyPr>
          <a:lstStyle/>
          <a:p>
            <a:pPr algn="just"/>
            <a:r>
              <a:rPr lang="en-US" dirty="0" smtClean="0"/>
              <a:t>In the familiar setting of </a:t>
            </a:r>
            <a:r>
              <a:rPr lang="en-US" dirty="0" err="1" smtClean="0">
                <a:solidFill>
                  <a:srgbClr val="FF0000"/>
                </a:solidFill>
              </a:rPr>
              <a:t>binocular</a:t>
            </a:r>
            <a:r>
              <a:rPr lang="en-US" dirty="0" smtClean="0">
                <a:solidFill>
                  <a:srgbClr val="FF0000"/>
                </a:solidFill>
              </a:rPr>
              <a:t> stereo vision, </a:t>
            </a:r>
            <a:r>
              <a:rPr lang="en-US" dirty="0" smtClean="0"/>
              <a:t>we will show that the first image of any point must lie in the plane formed by its second image and the optical centers of the two cameras.</a:t>
            </a:r>
          </a:p>
          <a:p>
            <a:pPr algn="just"/>
            <a:r>
              <a:rPr lang="en-US" dirty="0" smtClean="0"/>
              <a:t>This </a:t>
            </a:r>
            <a:r>
              <a:rPr lang="en-US" dirty="0" err="1" smtClean="0">
                <a:solidFill>
                  <a:srgbClr val="FF0000"/>
                </a:solidFill>
              </a:rPr>
              <a:t>epipolar</a:t>
            </a:r>
            <a:r>
              <a:rPr lang="en-US" dirty="0" smtClean="0">
                <a:solidFill>
                  <a:srgbClr val="FF0000"/>
                </a:solidFill>
              </a:rPr>
              <a:t> constraint </a:t>
            </a:r>
            <a:r>
              <a:rPr lang="en-US" dirty="0" smtClean="0"/>
              <a:t>can be represented algebraically by a 3×3 matrix called the </a:t>
            </a:r>
            <a:r>
              <a:rPr lang="en-US" dirty="0" smtClean="0">
                <a:solidFill>
                  <a:srgbClr val="FF0000"/>
                </a:solidFill>
              </a:rPr>
              <a:t>essential matrix </a:t>
            </a:r>
            <a:r>
              <a:rPr lang="en-US" dirty="0" smtClean="0"/>
              <a:t>when the intrinsic parameters of the cameras are known, and the </a:t>
            </a:r>
            <a:r>
              <a:rPr lang="en-US" dirty="0" smtClean="0">
                <a:solidFill>
                  <a:srgbClr val="FF0000"/>
                </a:solidFill>
              </a:rPr>
              <a:t>fundamental matrix </a:t>
            </a:r>
            <a:r>
              <a:rPr lang="en-US" dirty="0" smtClean="0"/>
              <a:t>otherwise. </a:t>
            </a:r>
            <a:endParaRPr lang="en-US" dirty="0" smtClean="0"/>
          </a:p>
          <a:p>
            <a:pPr algn="just"/>
            <a:r>
              <a:rPr lang="en-US" dirty="0" smtClean="0"/>
              <a:t>Three </a:t>
            </a:r>
            <a:r>
              <a:rPr lang="en-US" dirty="0" smtClean="0"/>
              <a:t>pictures of the same line will introduce a different constraint, namely that the intersection of the planes formed by their </a:t>
            </a:r>
            <a:r>
              <a:rPr lang="en-US" dirty="0" err="1" smtClean="0"/>
              <a:t>preimages</a:t>
            </a:r>
            <a:r>
              <a:rPr lang="en-US" dirty="0" smtClean="0"/>
              <a:t> be degenerate.</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1357290" y="2357430"/>
            <a:ext cx="6605599" cy="3619518"/>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Human Vision: Grouping and </a:t>
            </a:r>
            <a:r>
              <a:rPr lang="en-IN" dirty="0" err="1" smtClean="0"/>
              <a:t>Getstalt</a:t>
            </a:r>
            <a:r>
              <a:rPr lang="en-IN" dirty="0" smtClean="0"/>
              <a:t>,</a:t>
            </a:r>
            <a:r>
              <a:rPr lang="en-US" dirty="0" smtClean="0"/>
              <a:t/>
            </a:r>
            <a:br>
              <a:rPr lang="en-US" dirty="0" smtClean="0"/>
            </a:br>
            <a:endParaRPr lang="en-US" dirty="0"/>
          </a:p>
        </p:txBody>
      </p:sp>
      <p:sp>
        <p:nvSpPr>
          <p:cNvPr id="3" name="Content Placeholder 2"/>
          <p:cNvSpPr>
            <a:spLocks noGrp="1"/>
          </p:cNvSpPr>
          <p:nvPr>
            <p:ph idx="1"/>
          </p:nvPr>
        </p:nvSpPr>
        <p:spPr/>
        <p:txBody>
          <a:bodyPr>
            <a:normAutofit lnSpcReduction="10000"/>
          </a:bodyPr>
          <a:lstStyle/>
          <a:p>
            <a:r>
              <a:rPr lang="en-US" dirty="0" smtClean="0"/>
              <a:t>A key feature of the human vision system is that “context” affects how things are perceived.</a:t>
            </a:r>
          </a:p>
          <a:p>
            <a:r>
              <a:rPr lang="en-US" dirty="0" smtClean="0"/>
              <a:t>This observation — which is easily demonstrated experimentally — led the Gestalt school of psychologists to reject the study of responses to stimuli, and to emphasize grouping as the key to understanding visual perception.</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solidFill>
                  <a:srgbClr val="FF0000"/>
                </a:solidFill>
              </a:rPr>
              <a:t>grouping </a:t>
            </a:r>
            <a:r>
              <a:rPr lang="en-US" dirty="0" smtClean="0"/>
              <a:t>meant the tendency of the visual system to assemble some components of a picture together and to perceive them together</a:t>
            </a:r>
          </a:p>
          <a:p>
            <a:r>
              <a:rPr lang="en-US" dirty="0" smtClean="0"/>
              <a:t>A common experience of segmentation is the way that an image can resolve itself into a figure — typically, the significant, important object — and a ground — the background on which the figure lies.</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457200" y="2591098"/>
            <a:ext cx="8229600" cy="3552546"/>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428596" y="1600200"/>
            <a:ext cx="6999571" cy="4525963"/>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a:t>
            </a:r>
            <a:r>
              <a:rPr lang="en-US" dirty="0" smtClean="0">
                <a:solidFill>
                  <a:srgbClr val="FF0000"/>
                </a:solidFill>
              </a:rPr>
              <a:t>Gestalt</a:t>
            </a:r>
            <a:r>
              <a:rPr lang="en-US" dirty="0" smtClean="0"/>
              <a:t> school used the notion of a gestalt — a whole or a group — and of its </a:t>
            </a:r>
            <a:r>
              <a:rPr lang="en-US" dirty="0" err="1" smtClean="0"/>
              <a:t>gestaltqualit¨at</a:t>
            </a:r>
            <a:r>
              <a:rPr lang="en-US" dirty="0" smtClean="0"/>
              <a:t> — the set of internal relationships that makes it a whole (e.g. figure 16.2) as central components in their ideas.</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Gestalt psychologists identified a series of factors, which they felt </a:t>
            </a:r>
            <a:r>
              <a:rPr lang="en-US" dirty="0" err="1" smtClean="0"/>
              <a:t>predisposed</a:t>
            </a:r>
            <a:r>
              <a:rPr lang="en-US" dirty="0" smtClean="0"/>
              <a:t> a set of elements to be grouped. These factors are important, because it is quite clear that the human vision system uses them in some way. Furthermore, it is reasonable to expect that they represent a set of preferences about when tokens belong together that lead to a useful intermediate representation</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smtClean="0"/>
              <a:t>There are a variety of factors, some of which postdate the main Gestalt </a:t>
            </a:r>
            <a:r>
              <a:rPr lang="en-US" dirty="0" err="1" smtClean="0"/>
              <a:t>movement</a:t>
            </a:r>
            <a:r>
              <a:rPr lang="en-US" dirty="0" smtClean="0"/>
              <a:t>: </a:t>
            </a:r>
          </a:p>
          <a:p>
            <a:r>
              <a:rPr lang="en-US" dirty="0" smtClean="0"/>
              <a:t>• Proximity: tokens that are nearby tend to be grouped. </a:t>
            </a:r>
          </a:p>
          <a:p>
            <a:r>
              <a:rPr lang="en-US" dirty="0" smtClean="0"/>
              <a:t>• Similarity: similar tokens tend to be grouped together. </a:t>
            </a:r>
          </a:p>
          <a:p>
            <a:r>
              <a:rPr lang="en-US" dirty="0" smtClean="0"/>
              <a:t>• Common fate: tokens that have coherent motion tend to be grouped </a:t>
            </a:r>
            <a:r>
              <a:rPr lang="en-US" dirty="0" err="1" smtClean="0"/>
              <a:t>together</a:t>
            </a:r>
            <a:r>
              <a:rPr lang="en-US" dirty="0" smtClean="0"/>
              <a:t>. </a:t>
            </a:r>
          </a:p>
          <a:p>
            <a:r>
              <a:rPr lang="en-US" dirty="0" smtClean="0"/>
              <a:t>• Common region: tokens that lie inside the same closed region tend to be grouped together. </a:t>
            </a:r>
          </a:p>
          <a:p>
            <a:r>
              <a:rPr lang="en-US" dirty="0" smtClean="0"/>
              <a:t>• Parallelism: parallel curves or tokens tend to be grouped together</a:t>
            </a:r>
          </a:p>
          <a:p>
            <a:r>
              <a:rPr lang="en-US" dirty="0" smtClean="0"/>
              <a:t>• Closure: tokens or curves that tend to lead to closed curves tend to be grouped together. </a:t>
            </a:r>
          </a:p>
          <a:p>
            <a:r>
              <a:rPr lang="en-US" dirty="0" smtClean="0"/>
              <a:t>• Symmetry: curves that lead to symmetric groups are grouped together.</a:t>
            </a:r>
          </a:p>
          <a:p>
            <a:r>
              <a:rPr lang="en-US" dirty="0" smtClean="0"/>
              <a:t> • Continuity: tokens that lead to “continuous” — as in “joining up nicely”, rather than in the formal sense — curves tend to be grouped.</a:t>
            </a:r>
          </a:p>
          <a:p>
            <a:r>
              <a:rPr lang="en-US" dirty="0" smtClean="0"/>
              <a:t> • Familiar Configuration: tokens that, when grouped, lead to a familiar object, tend to be grouped together.</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2198828" y="1600200"/>
            <a:ext cx="4746344" cy="4525963"/>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2458826" y="1600200"/>
            <a:ext cx="4226347" cy="4525963"/>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Algebraically, this geometric relationship can be represented by a 3 × 3 × 3 trifocal tensor. </a:t>
            </a:r>
          </a:p>
          <a:p>
            <a:r>
              <a:rPr lang="en-US" dirty="0" smtClean="0"/>
              <a:t>More images will introduce additional constraints, for example four projections of the same point will satisfy certain </a:t>
            </a:r>
            <a:r>
              <a:rPr lang="en-US" dirty="0" err="1" smtClean="0"/>
              <a:t>quadrilinear</a:t>
            </a:r>
            <a:r>
              <a:rPr lang="en-US" dirty="0" smtClean="0"/>
              <a:t> </a:t>
            </a:r>
            <a:r>
              <a:rPr lang="en-US" dirty="0" err="1" smtClean="0"/>
              <a:t>relations</a:t>
            </a:r>
            <a:r>
              <a:rPr lang="en-US" dirty="0" smtClean="0"/>
              <a:t> whose coefficients are captured by the </a:t>
            </a:r>
            <a:r>
              <a:rPr lang="en-US" dirty="0" err="1" smtClean="0"/>
              <a:t>quadrifocal</a:t>
            </a:r>
            <a:r>
              <a:rPr lang="en-US" dirty="0" smtClean="0"/>
              <a:t> tensor, etc.</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3971924" cy="4525963"/>
          </a:xfrm>
        </p:spPr>
        <p:txBody>
          <a:bodyPr>
            <a:normAutofit fontScale="62500" lnSpcReduction="20000"/>
          </a:bodyPr>
          <a:lstStyle/>
          <a:p>
            <a:r>
              <a:rPr lang="en-US" dirty="0" smtClean="0"/>
              <a:t>The Gestalt rules do offer some insight, because they offer some explanation for what happens in various examples. These explanations seem to be sensible, because they suggest that the rules help solve problems posed by visual effects that arise commonly in the real world — that is, they are ecologically valid. For example, continuity may represent a solution to problems posed by occlusion — sections of the contour of an occluded object could be joined up by continuity</a:t>
            </a:r>
            <a:endParaRPr lang="en-US" dirty="0"/>
          </a:p>
        </p:txBody>
      </p:sp>
      <p:pic>
        <p:nvPicPr>
          <p:cNvPr id="6146" name="Picture 2"/>
          <p:cNvPicPr>
            <a:picLocks noChangeAspect="1" noChangeArrowheads="1"/>
          </p:cNvPicPr>
          <p:nvPr/>
        </p:nvPicPr>
        <p:blipFill>
          <a:blip r:embed="rId2"/>
          <a:srcRect/>
          <a:stretch>
            <a:fillRect/>
          </a:stretch>
        </p:blipFill>
        <p:spPr bwMode="auto">
          <a:xfrm>
            <a:off x="4572001" y="1500174"/>
            <a:ext cx="4143404" cy="5000659"/>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3328982" cy="4525963"/>
          </a:xfrm>
        </p:spPr>
        <p:txBody>
          <a:bodyPr>
            <a:normAutofit fontScale="55000" lnSpcReduction="20000"/>
          </a:bodyPr>
          <a:lstStyle/>
          <a:p>
            <a:r>
              <a:rPr lang="en-US" dirty="0" smtClean="0"/>
              <a:t>This tendency to prefer interpretations that are explained by occlusion leads to interesting effects. One is the illusory contour, illustrated in figure 16.8. Here a set of tokens suggests the presence of an object most of whose contour has no contrast. The tokens appear to be grouped together because they provide a cue to the presence of an occluding object, which is so strongly suggested by these tokens that one could fill in the no-contrast regions of contour</a:t>
            </a:r>
            <a:endParaRPr lang="en-US" dirty="0"/>
          </a:p>
        </p:txBody>
      </p:sp>
      <p:pic>
        <p:nvPicPr>
          <p:cNvPr id="7170" name="Picture 2"/>
          <p:cNvPicPr>
            <a:picLocks noChangeAspect="1" noChangeArrowheads="1"/>
          </p:cNvPicPr>
          <p:nvPr/>
        </p:nvPicPr>
        <p:blipFill>
          <a:blip r:embed="rId2"/>
          <a:srcRect/>
          <a:stretch>
            <a:fillRect/>
          </a:stretch>
        </p:blipFill>
        <p:spPr bwMode="auto">
          <a:xfrm>
            <a:off x="3786182" y="1592022"/>
            <a:ext cx="5572165" cy="4908811"/>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Applications: Shot Boundary Detection and Background Subtraction,</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Simple segmentation algorithms are often very useful in significant applications. </a:t>
            </a:r>
          </a:p>
          <a:p>
            <a:r>
              <a:rPr lang="en-US" dirty="0" smtClean="0"/>
              <a:t>Generally, simple algorithms work best when it is very easy to tell what a “useful” decomposition is. </a:t>
            </a:r>
          </a:p>
          <a:p>
            <a:r>
              <a:rPr lang="en-US" dirty="0" smtClean="0"/>
              <a:t>Three important cases are </a:t>
            </a:r>
            <a:r>
              <a:rPr lang="en-US" dirty="0" smtClean="0">
                <a:solidFill>
                  <a:srgbClr val="FF0000"/>
                </a:solidFill>
              </a:rPr>
              <a:t>background subtraction </a:t>
            </a:r>
            <a:r>
              <a:rPr lang="en-US" dirty="0" smtClean="0"/>
              <a:t>— where anything that doesn’t look like a known background is interesting </a:t>
            </a:r>
          </a:p>
          <a:p>
            <a:r>
              <a:rPr lang="en-US" dirty="0" smtClean="0"/>
              <a:t>— </a:t>
            </a:r>
            <a:r>
              <a:rPr lang="en-US" dirty="0" smtClean="0">
                <a:solidFill>
                  <a:srgbClr val="FF0000"/>
                </a:solidFill>
              </a:rPr>
              <a:t>shot boundary detection </a:t>
            </a:r>
            <a:r>
              <a:rPr lang="en-US" dirty="0" smtClean="0"/>
              <a:t>— where substantial changes in a video are interesting — and </a:t>
            </a:r>
            <a:r>
              <a:rPr lang="en-US" dirty="0" smtClean="0">
                <a:solidFill>
                  <a:srgbClr val="FF0000"/>
                </a:solidFill>
              </a:rPr>
              <a:t>skin finding </a:t>
            </a:r>
            <a:r>
              <a:rPr lang="en-US" dirty="0" smtClean="0"/>
              <a:t>— where pixels that look like human skin are interesting.</a:t>
            </a: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1358085" y="1600200"/>
            <a:ext cx="6427830" cy="4525963"/>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Shot Boundary Detection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solidFill>
                  <a:srgbClr val="FF0000"/>
                </a:solidFill>
              </a:rPr>
              <a:t>Shot Boundary Detection </a:t>
            </a:r>
            <a:r>
              <a:rPr lang="en-US" dirty="0" smtClean="0"/>
              <a:t>Long sequences of video are composed of </a:t>
            </a:r>
            <a:r>
              <a:rPr lang="en-US" dirty="0" smtClean="0">
                <a:solidFill>
                  <a:srgbClr val="FF0000"/>
                </a:solidFill>
              </a:rPr>
              <a:t>shots</a:t>
            </a:r>
            <a:r>
              <a:rPr lang="en-US" dirty="0" smtClean="0"/>
              <a:t> — much shorter subsequences that show largely the same objects. These shots are typically the product of the editing process. </a:t>
            </a:r>
          </a:p>
          <a:p>
            <a:r>
              <a:rPr lang="en-US" dirty="0" smtClean="0"/>
              <a:t>There is seldom any record of where the boundaries between shots fall. It is helpful to represent a video as a collection of shots; each shot can then be represented with a key frame. </a:t>
            </a:r>
          </a:p>
          <a:p>
            <a:r>
              <a:rPr lang="en-US" dirty="0" smtClean="0"/>
              <a:t>This representation can be used to search for videos or to encapsulate their content for a user to browse a video or a set of videos. Finding the boundaries of these shots automatically — shot boundary </a:t>
            </a:r>
            <a:r>
              <a:rPr lang="en-US" dirty="0" err="1" smtClean="0"/>
              <a:t>detection</a:t>
            </a:r>
            <a:r>
              <a:rPr lang="en-US" dirty="0" smtClean="0"/>
              <a:t> — is an important  practical application of simple segmentation algorithms. </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dirty="0" smtClean="0"/>
              <a:t>There are a variety of standard techniques for computing a distance: </a:t>
            </a:r>
          </a:p>
          <a:p>
            <a:r>
              <a:rPr lang="en-US" dirty="0" smtClean="0"/>
              <a:t>• Frame differencing algorithms take pixel-by-pixel differences between each two frames in a sequence, and sum the squares of the differences. These algorithms are unpopular, because they are slow — there are many differences — and because they tend to find many shots when the camera is shaking. </a:t>
            </a:r>
          </a:p>
          <a:p>
            <a:r>
              <a:rPr lang="en-US" dirty="0" smtClean="0"/>
              <a:t>• Histogram based algorithms compute </a:t>
            </a:r>
            <a:r>
              <a:rPr lang="en-US" dirty="0" err="1" smtClean="0"/>
              <a:t>colour</a:t>
            </a:r>
            <a:r>
              <a:rPr lang="en-US" dirty="0" smtClean="0"/>
              <a:t> histograms for each frame, and compute a distance between the histograms. A difference in </a:t>
            </a:r>
            <a:r>
              <a:rPr lang="en-US" dirty="0" err="1" smtClean="0"/>
              <a:t>colour</a:t>
            </a:r>
            <a:r>
              <a:rPr lang="en-US" dirty="0" smtClean="0"/>
              <a:t> histograms is a sensible measure to use, because it is insensitive to the spatial arrangement of </a:t>
            </a:r>
            <a:r>
              <a:rPr lang="en-US" dirty="0" err="1" smtClean="0"/>
              <a:t>colours</a:t>
            </a:r>
            <a:r>
              <a:rPr lang="en-US" dirty="0" smtClean="0"/>
              <a:t> in the frame — for example, small camera jitters will not affect the histogram</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Block comparison algorithms compare frames by cutting them into a grid of boxes, and comparing the boxes. This is to avoid the difficulty with </a:t>
            </a:r>
            <a:r>
              <a:rPr lang="en-US" dirty="0" err="1" smtClean="0"/>
              <a:t>colour</a:t>
            </a:r>
            <a:r>
              <a:rPr lang="en-US" dirty="0" smtClean="0"/>
              <a:t> histograms, where (for example) a red object disappearing off-screen in the bottom left corner is equivalent to a red object appearing on screen from the top edge. Typically, these block comparison algorithms compute an inter- frame distance that is a composite — taking the maximum is one natural strategy — of inter-block distances, computed using the methods above</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Edge differencing algorithms compute edge maps for each frame, and then compare these edge maps. Typically, the comparison is obtained by counting the number of potentially corresponding edges (nearby, similar orientation, etc.) in the next frame. If there are few potentially corresponding edges, there is a shot boundary. A distance can be obtained by transforming the number of corresponding edges.</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500186" y="1600200"/>
            <a:ext cx="8143628" cy="4525963"/>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Image Segmentation by Clustering Pixels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Clustering is a process whereby a data set is replaced by clusters, which are </a:t>
            </a:r>
            <a:r>
              <a:rPr lang="en-US" dirty="0" err="1" smtClean="0"/>
              <a:t>collections</a:t>
            </a:r>
            <a:r>
              <a:rPr lang="en-US" dirty="0" smtClean="0"/>
              <a:t> of data points that “belong together”. It is natural to think of image segmentation as clustering; we would like to represent an image in terms of clusters of pixels that “</a:t>
            </a:r>
            <a:r>
              <a:rPr lang="en-US" dirty="0" smtClean="0">
                <a:solidFill>
                  <a:srgbClr val="FF0000"/>
                </a:solidFill>
              </a:rPr>
              <a:t>belong together</a:t>
            </a:r>
            <a:r>
              <a:rPr lang="en-US" dirty="0" smtClean="0"/>
              <a:t>”. The specific criterion to be used depends on the application. Pixels may belong together because they have the </a:t>
            </a:r>
            <a:r>
              <a:rPr lang="en-US" dirty="0" smtClean="0">
                <a:solidFill>
                  <a:srgbClr val="FF0000"/>
                </a:solidFill>
              </a:rPr>
              <a:t>same </a:t>
            </a:r>
            <a:r>
              <a:rPr lang="en-US" dirty="0" err="1" smtClean="0">
                <a:solidFill>
                  <a:srgbClr val="FF0000"/>
                </a:solidFill>
              </a:rPr>
              <a:t>colour</a:t>
            </a:r>
            <a:r>
              <a:rPr lang="en-US" dirty="0" smtClean="0">
                <a:solidFill>
                  <a:srgbClr val="FF0000"/>
                </a:solidFill>
              </a:rPr>
              <a:t> </a:t>
            </a:r>
            <a:r>
              <a:rPr lang="en-US" dirty="0" smtClean="0"/>
              <a:t>and/or they have the </a:t>
            </a:r>
            <a:r>
              <a:rPr lang="en-US" dirty="0" smtClean="0">
                <a:solidFill>
                  <a:srgbClr val="FF0000"/>
                </a:solidFill>
              </a:rPr>
              <a:t>same texture </a:t>
            </a:r>
            <a:r>
              <a:rPr lang="en-US" dirty="0" smtClean="0"/>
              <a:t>and/or they are nearby, etc.</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Two Views </a:t>
            </a:r>
            <a:br>
              <a:rPr lang="en-US" dirty="0" smtClean="0">
                <a:solidFill>
                  <a:srgbClr val="FF0000"/>
                </a:solidFill>
              </a:rPr>
            </a:b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solidFill>
                  <a:srgbClr val="FF0000"/>
                </a:solidFill>
              </a:rPr>
              <a:t>Epipolar</a:t>
            </a:r>
            <a:r>
              <a:rPr lang="en-US" dirty="0" smtClean="0">
                <a:solidFill>
                  <a:srgbClr val="FF0000"/>
                </a:solidFill>
              </a:rPr>
              <a:t> Geometry</a:t>
            </a:r>
          </a:p>
          <a:p>
            <a:r>
              <a:rPr lang="en-US" dirty="0" err="1" smtClean="0"/>
              <a:t>Epipolar</a:t>
            </a:r>
            <a:r>
              <a:rPr lang="en-US" dirty="0" smtClean="0"/>
              <a:t> geometry is</a:t>
            </a:r>
            <a:r>
              <a:rPr lang="en-US" b="1" dirty="0" smtClean="0"/>
              <a:t> the geometry of stereo vision.</a:t>
            </a:r>
            <a:r>
              <a:rPr lang="en-US" dirty="0" smtClean="0"/>
              <a:t> When two cameras view a 3D scene from two distinct positions, there are a number of geometric relations between the 3D points and their projections onto the 2D images that lead to constraints between the image points</a:t>
            </a:r>
          </a:p>
          <a:p>
            <a:r>
              <a:rPr lang="en-US" dirty="0" smtClean="0">
                <a:solidFill>
                  <a:srgbClr val="FF0000"/>
                </a:solidFill>
              </a:rPr>
              <a:t>The Calibrated Case</a:t>
            </a:r>
          </a:p>
          <a:p>
            <a:r>
              <a:rPr lang="en-US" dirty="0" smtClean="0"/>
              <a:t>Camera calibration is the process of determining specific camera parameters in order to complete operations with specified performance measurements.</a:t>
            </a:r>
            <a:endParaRPr lang="en-US" dirty="0" smtClean="0">
              <a:solidFill>
                <a:srgbClr val="FF0000"/>
              </a:solidFill>
            </a:endParaRPr>
          </a:p>
          <a:p>
            <a:r>
              <a:rPr lang="en-US" dirty="0" smtClean="0">
                <a:solidFill>
                  <a:srgbClr val="FF0000"/>
                </a:solidFill>
              </a:rPr>
              <a:t>The </a:t>
            </a:r>
            <a:r>
              <a:rPr lang="en-US" dirty="0" err="1" smtClean="0">
                <a:solidFill>
                  <a:srgbClr val="FF0000"/>
                </a:solidFill>
              </a:rPr>
              <a:t>Uncalibrated</a:t>
            </a:r>
            <a:r>
              <a:rPr lang="en-US" dirty="0" smtClean="0">
                <a:solidFill>
                  <a:srgbClr val="FF0000"/>
                </a:solidFill>
              </a:rPr>
              <a:t> Case</a:t>
            </a:r>
          </a:p>
          <a:p>
            <a:r>
              <a:rPr lang="en-US" dirty="0" smtClean="0">
                <a:solidFill>
                  <a:srgbClr val="FF0000"/>
                </a:solidFill>
              </a:rPr>
              <a:t>Weak Calibration</a:t>
            </a:r>
            <a:endParaRPr lang="en-US" dirty="0">
              <a:solidFill>
                <a:srgbClr val="FF0000"/>
              </a:solidFill>
            </a:endParaRPr>
          </a:p>
        </p:txBody>
      </p:sp>
      <p:pic>
        <p:nvPicPr>
          <p:cNvPr id="2051" name="Picture 3"/>
          <p:cNvPicPr>
            <a:picLocks noChangeAspect="1" noChangeArrowheads="1"/>
          </p:cNvPicPr>
          <p:nvPr/>
        </p:nvPicPr>
        <p:blipFill>
          <a:blip r:embed="rId2"/>
          <a:srcRect/>
          <a:stretch>
            <a:fillRect/>
          </a:stretch>
        </p:blipFill>
        <p:spPr bwMode="auto">
          <a:xfrm>
            <a:off x="3857620" y="3429000"/>
            <a:ext cx="4733925" cy="6762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457200" y="2103631"/>
            <a:ext cx="8229600" cy="3519101"/>
          </a:xfrm>
          <a:prstGeom prst="rect">
            <a:avLst/>
          </a:prstGeom>
          <a:noFill/>
          <a:ln w="9525">
            <a:noFill/>
            <a:miter lim="800000"/>
            <a:headEnd/>
            <a:tailEnd/>
          </a:ln>
          <a:effectLst/>
        </p:spPr>
      </p:pic>
      <p:sp>
        <p:nvSpPr>
          <p:cNvPr id="5" name="Rectangle 4"/>
          <p:cNvSpPr/>
          <p:nvPr/>
        </p:nvSpPr>
        <p:spPr>
          <a:xfrm>
            <a:off x="428596" y="1285860"/>
            <a:ext cx="8215370" cy="646331"/>
          </a:xfrm>
          <a:prstGeom prst="rect">
            <a:avLst/>
          </a:prstGeom>
        </p:spPr>
        <p:txBody>
          <a:bodyPr wrap="square">
            <a:spAutoFit/>
          </a:bodyPr>
          <a:lstStyle/>
          <a:p>
            <a:r>
              <a:rPr lang="en-US" dirty="0" smtClean="0"/>
              <a:t>In </a:t>
            </a:r>
            <a:r>
              <a:rPr lang="en-US" dirty="0" smtClean="0">
                <a:solidFill>
                  <a:srgbClr val="FF0000"/>
                </a:solidFill>
              </a:rPr>
              <a:t>divisive clustering</a:t>
            </a:r>
            <a:r>
              <a:rPr lang="en-US" dirty="0" smtClean="0"/>
              <a:t>, the entire data set is regarded as a cluster, and then clusters are recursively split to yield a good clustering</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3471858" cy="4525963"/>
          </a:xfrm>
        </p:spPr>
        <p:txBody>
          <a:bodyPr/>
          <a:lstStyle/>
          <a:p>
            <a:r>
              <a:rPr lang="en-US" dirty="0" smtClean="0"/>
              <a:t>In agglomerative clustering, each data item is regarded as a cluster and clusters are recursively merged to yield a good clustering</a:t>
            </a:r>
            <a:endParaRPr lang="en-US" dirty="0"/>
          </a:p>
        </p:txBody>
      </p:sp>
      <p:pic>
        <p:nvPicPr>
          <p:cNvPr id="15363" name="Picture 3"/>
          <p:cNvPicPr>
            <a:picLocks noChangeAspect="1" noChangeArrowheads="1"/>
          </p:cNvPicPr>
          <p:nvPr/>
        </p:nvPicPr>
        <p:blipFill>
          <a:blip r:embed="rId2"/>
          <a:srcRect/>
          <a:stretch>
            <a:fillRect/>
          </a:stretch>
        </p:blipFill>
        <p:spPr bwMode="auto">
          <a:xfrm>
            <a:off x="4000496" y="1108074"/>
            <a:ext cx="5143504" cy="5321321"/>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solidFill>
                  <a:srgbClr val="FF0000"/>
                </a:solidFill>
              </a:rPr>
              <a:t>dendrogram</a:t>
            </a:r>
            <a:r>
              <a:rPr lang="en-US" dirty="0" smtClean="0"/>
              <a:t> — a representation of the structure of the hierarchy of clusters that displays inter-cluster distances — and an appropriate choice of clusters is made from the </a:t>
            </a:r>
            <a:r>
              <a:rPr lang="en-US" dirty="0" err="1" smtClean="0"/>
              <a:t>dendrogram</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p:cNvPicPr>
            <a:picLocks noGrp="1" noChangeAspect="1" noChangeArrowheads="1"/>
          </p:cNvPicPr>
          <p:nvPr>
            <p:ph idx="1"/>
          </p:nvPr>
        </p:nvPicPr>
        <p:blipFill>
          <a:blip r:embed="rId2"/>
          <a:srcRect/>
          <a:stretch>
            <a:fillRect/>
          </a:stretch>
        </p:blipFill>
        <p:spPr bwMode="auto">
          <a:xfrm>
            <a:off x="1765448" y="1600200"/>
            <a:ext cx="5613104" cy="4525963"/>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457200" y="2954887"/>
            <a:ext cx="8229600" cy="1816589"/>
          </a:xfrm>
          <a:prstGeom prst="rect">
            <a:avLst/>
          </a:prstGeom>
          <a:noFill/>
          <a:ln w="9525">
            <a:noFill/>
            <a:miter lim="800000"/>
            <a:headEnd/>
            <a:tailEnd/>
          </a:ln>
          <a:effectLst/>
        </p:spPr>
      </p:pic>
      <p:sp>
        <p:nvSpPr>
          <p:cNvPr id="5" name="Rectangle 4"/>
          <p:cNvSpPr/>
          <p:nvPr/>
        </p:nvSpPr>
        <p:spPr>
          <a:xfrm>
            <a:off x="428596" y="571480"/>
            <a:ext cx="8072494" cy="1754326"/>
          </a:xfrm>
          <a:prstGeom prst="rect">
            <a:avLst/>
          </a:prstGeom>
        </p:spPr>
        <p:txBody>
          <a:bodyPr wrap="square">
            <a:spAutoFit/>
          </a:bodyPr>
          <a:lstStyle/>
          <a:p>
            <a:r>
              <a:rPr lang="en-US" dirty="0" smtClean="0"/>
              <a:t>A natural objective function can be obtained by assuming that we know there are k clusters, where k is known. Each cluster is assumed to have a center; we write the center of </a:t>
            </a:r>
            <a:r>
              <a:rPr lang="en-US" dirty="0" smtClean="0">
                <a:solidFill>
                  <a:srgbClr val="FF0000"/>
                </a:solidFill>
              </a:rPr>
              <a:t>the </a:t>
            </a:r>
            <a:r>
              <a:rPr lang="en-US" dirty="0" err="1" smtClean="0">
                <a:solidFill>
                  <a:srgbClr val="FF0000"/>
                </a:solidFill>
              </a:rPr>
              <a:t>i’th</a:t>
            </a:r>
            <a:r>
              <a:rPr lang="en-US" dirty="0" smtClean="0">
                <a:solidFill>
                  <a:srgbClr val="FF0000"/>
                </a:solidFill>
              </a:rPr>
              <a:t> </a:t>
            </a:r>
            <a:r>
              <a:rPr lang="en-US" dirty="0" smtClean="0"/>
              <a:t>cluster as </a:t>
            </a:r>
            <a:r>
              <a:rPr lang="en-US" dirty="0" err="1" smtClean="0">
                <a:solidFill>
                  <a:srgbClr val="FF0000"/>
                </a:solidFill>
              </a:rPr>
              <a:t>ci</a:t>
            </a:r>
            <a:r>
              <a:rPr lang="en-US" dirty="0" smtClean="0"/>
              <a:t>. The </a:t>
            </a:r>
            <a:r>
              <a:rPr lang="en-US" dirty="0" err="1" smtClean="0"/>
              <a:t>j’th</a:t>
            </a:r>
            <a:r>
              <a:rPr lang="en-US" dirty="0" smtClean="0"/>
              <a:t> element to be clustered is described by a feature </a:t>
            </a:r>
            <a:r>
              <a:rPr lang="en-US" dirty="0" smtClean="0">
                <a:solidFill>
                  <a:srgbClr val="FF0000"/>
                </a:solidFill>
              </a:rPr>
              <a:t>vector </a:t>
            </a:r>
            <a:r>
              <a:rPr lang="en-US" dirty="0" err="1" smtClean="0">
                <a:solidFill>
                  <a:srgbClr val="FF0000"/>
                </a:solidFill>
              </a:rPr>
              <a:t>xj</a:t>
            </a:r>
            <a:r>
              <a:rPr lang="en-US" dirty="0" smtClean="0">
                <a:solidFill>
                  <a:srgbClr val="FF0000"/>
                </a:solidFill>
              </a:rPr>
              <a:t> </a:t>
            </a:r>
            <a:r>
              <a:rPr lang="en-US" dirty="0" smtClean="0"/>
              <a:t>. For example, if we were segmenting scattered points, then x would be the coordinates of the points; if we were segmenting an intensity image, x might be the intensity at a pixel.</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p:cNvPicPr>
            <a:picLocks noChangeAspect="1" noChangeArrowheads="1"/>
          </p:cNvPicPr>
          <p:nvPr/>
        </p:nvPicPr>
        <p:blipFill>
          <a:blip r:embed="rId2"/>
          <a:srcRect/>
          <a:stretch>
            <a:fillRect/>
          </a:stretch>
        </p:blipFill>
        <p:spPr bwMode="auto">
          <a:xfrm>
            <a:off x="357158" y="1000108"/>
            <a:ext cx="8429652" cy="5561027"/>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Segmentation by Graph-Theoretic Clustering</a:t>
            </a:r>
            <a:r>
              <a:rPr lang="en-US" dirty="0" smtClean="0"/>
              <a:t/>
            </a:r>
            <a:br>
              <a:rPr lang="en-US" dirty="0" smtClean="0"/>
            </a:br>
            <a:endParaRPr lang="en-US" dirty="0"/>
          </a:p>
        </p:txBody>
      </p:sp>
      <p:sp>
        <p:nvSpPr>
          <p:cNvPr id="4" name="Rectangle 3"/>
          <p:cNvSpPr/>
          <p:nvPr/>
        </p:nvSpPr>
        <p:spPr>
          <a:xfrm>
            <a:off x="357158" y="1214422"/>
            <a:ext cx="8072494" cy="5355312"/>
          </a:xfrm>
          <a:prstGeom prst="rect">
            <a:avLst/>
          </a:prstGeom>
        </p:spPr>
        <p:txBody>
          <a:bodyPr wrap="square">
            <a:spAutoFit/>
          </a:bodyPr>
          <a:lstStyle/>
          <a:p>
            <a:r>
              <a:rPr lang="en-US" dirty="0" smtClean="0"/>
              <a:t>Clustering can be seen as a problem of cutting graphs into “good” pieces. In effect, we associate each data item with a vertex in a weighted graph, where the weights on the edges between elements are large if the elements are “similar” and small if they are not. We then attempt to cut the graph into connected components with relatively large interior weights — which correspond to clusters — by cutting edges with relatively low weights. This view leads to a series of different, quite successful, segmentation algorithms.</a:t>
            </a:r>
          </a:p>
          <a:p>
            <a:endParaRPr lang="en-US" dirty="0" smtClean="0"/>
          </a:p>
          <a:p>
            <a:r>
              <a:rPr lang="en-US" dirty="0" smtClean="0"/>
              <a:t>A </a:t>
            </a:r>
            <a:r>
              <a:rPr lang="en-US" dirty="0" smtClean="0">
                <a:solidFill>
                  <a:srgbClr val="FF0000"/>
                </a:solidFill>
              </a:rPr>
              <a:t>graph</a:t>
            </a:r>
            <a:r>
              <a:rPr lang="en-US" dirty="0" smtClean="0"/>
              <a:t> is a set of vertices V and edges E which connect various pairs of vertices.</a:t>
            </a:r>
          </a:p>
          <a:p>
            <a:r>
              <a:rPr lang="en-US" dirty="0" smtClean="0"/>
              <a:t> A graph can be written G = {V, E}. Each edge can be represented by a pair of vertices, that is E ⊂ V × V . Graphs are often drawn as a set of points with curves connecting the points.</a:t>
            </a:r>
          </a:p>
          <a:p>
            <a:r>
              <a:rPr lang="en-US" dirty="0" smtClean="0">
                <a:solidFill>
                  <a:srgbClr val="FF0000"/>
                </a:solidFill>
              </a:rPr>
              <a:t>A directed graph </a:t>
            </a:r>
            <a:r>
              <a:rPr lang="en-US" dirty="0" smtClean="0"/>
              <a:t>is one in which edges (a, b) and (b, a) are distinct; such a graph is drawn with arrowheads indicating which direction is intended. </a:t>
            </a:r>
          </a:p>
          <a:p>
            <a:r>
              <a:rPr lang="en-US" dirty="0" smtClean="0"/>
              <a:t>• An </a:t>
            </a:r>
            <a:r>
              <a:rPr lang="en-US" dirty="0" smtClean="0">
                <a:solidFill>
                  <a:srgbClr val="FF0000"/>
                </a:solidFill>
              </a:rPr>
              <a:t>undirected graph </a:t>
            </a:r>
            <a:r>
              <a:rPr lang="en-US" dirty="0" smtClean="0"/>
              <a:t>is one in which no distinction is drawn between edges (a, b) and (b, a).</a:t>
            </a:r>
          </a:p>
          <a:p>
            <a:r>
              <a:rPr lang="en-US" dirty="0" smtClean="0"/>
              <a:t> • A </a:t>
            </a:r>
            <a:r>
              <a:rPr lang="en-US" dirty="0" smtClean="0">
                <a:solidFill>
                  <a:srgbClr val="FF0000"/>
                </a:solidFill>
              </a:rPr>
              <a:t>weighted graph </a:t>
            </a:r>
            <a:r>
              <a:rPr lang="en-US" dirty="0" smtClean="0"/>
              <a:t>is one in which a weight is associated with each edge.</a:t>
            </a:r>
          </a:p>
          <a:p>
            <a:r>
              <a:rPr lang="en-US" dirty="0" smtClean="0"/>
              <a:t> • A </a:t>
            </a:r>
            <a:r>
              <a:rPr lang="en-US" dirty="0" smtClean="0">
                <a:solidFill>
                  <a:srgbClr val="FF0000"/>
                </a:solidFill>
              </a:rPr>
              <a:t>self-loop</a:t>
            </a:r>
            <a:r>
              <a:rPr lang="en-US" dirty="0" smtClean="0"/>
              <a:t> is an edge that has the same vertex at each end; self-loops don’t occur in practice in our applications.</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dirty="0" smtClean="0"/>
              <a:t>Two vertices are said to be connected if there is a sequence of edges starting at the one and ending at the other; if the graph is directed, then the arrows in this sequence must point the right way.</a:t>
            </a:r>
          </a:p>
          <a:p>
            <a:r>
              <a:rPr lang="en-US" dirty="0" smtClean="0"/>
              <a:t> • A connected graph is one where every pair of vertices is connected. </a:t>
            </a:r>
          </a:p>
          <a:p>
            <a:r>
              <a:rPr lang="en-US" dirty="0" smtClean="0"/>
              <a:t>• Every graph consists of a disjoint set of connected components, that is G = {V1 ∪ V2 ...</a:t>
            </a:r>
            <a:r>
              <a:rPr lang="en-US" dirty="0" err="1" smtClean="0"/>
              <a:t>Vn</a:t>
            </a:r>
            <a:r>
              <a:rPr lang="en-US" dirty="0" smtClean="0"/>
              <a:t>, E1 ∪ E2 ...En}, where {Vi, </a:t>
            </a:r>
            <a:r>
              <a:rPr lang="en-US" dirty="0" err="1" smtClean="0"/>
              <a:t>Ei</a:t>
            </a:r>
            <a:r>
              <a:rPr lang="en-US" dirty="0" smtClean="0"/>
              <a:t>} are all connected graphs and there is no edge in E that connects an element of Vi with one of </a:t>
            </a:r>
            <a:r>
              <a:rPr lang="en-US" dirty="0" err="1" smtClean="0"/>
              <a:t>Vj</a:t>
            </a:r>
            <a:r>
              <a:rPr lang="en-US" dirty="0" smtClean="0"/>
              <a:t> for </a:t>
            </a:r>
            <a:r>
              <a:rPr lang="en-US" dirty="0" err="1" smtClean="0"/>
              <a:t>i</a:t>
            </a:r>
            <a:r>
              <a:rPr lang="en-US" dirty="0" smtClean="0"/>
              <a:t> not equal to j</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500034" y="214290"/>
            <a:ext cx="8229600" cy="16764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0" y="1643050"/>
            <a:ext cx="9144000" cy="1785950"/>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a:srcRect/>
          <a:stretch>
            <a:fillRect/>
          </a:stretch>
        </p:blipFill>
        <p:spPr bwMode="auto">
          <a:xfrm>
            <a:off x="214282" y="3429000"/>
            <a:ext cx="8358278" cy="2193927"/>
          </a:xfrm>
          <a:prstGeom prst="rect">
            <a:avLst/>
          </a:prstGeom>
          <a:noFill/>
          <a:ln w="9525">
            <a:noFill/>
            <a:miter lim="800000"/>
            <a:headEnd/>
            <a:tailEnd/>
          </a:ln>
          <a:effectLst/>
        </p:spPr>
      </p:pic>
      <p:pic>
        <p:nvPicPr>
          <p:cNvPr id="8197" name="Picture 5"/>
          <p:cNvPicPr>
            <a:picLocks noChangeAspect="1" noChangeArrowheads="1"/>
          </p:cNvPicPr>
          <p:nvPr/>
        </p:nvPicPr>
        <p:blipFill>
          <a:blip r:embed="rId5"/>
          <a:srcRect/>
          <a:stretch>
            <a:fillRect/>
          </a:stretch>
        </p:blipFill>
        <p:spPr bwMode="auto">
          <a:xfrm>
            <a:off x="0" y="6210300"/>
            <a:ext cx="9105900" cy="647700"/>
          </a:xfrm>
          <a:prstGeom prst="rect">
            <a:avLst/>
          </a:prstGeom>
          <a:noFill/>
          <a:ln w="9525">
            <a:noFill/>
            <a:miter lim="800000"/>
            <a:headEnd/>
            <a:tailEnd/>
          </a:ln>
          <a:effectLst/>
        </p:spPr>
      </p:pic>
      <p:sp>
        <p:nvSpPr>
          <p:cNvPr id="8" name="TextBox 7"/>
          <p:cNvSpPr txBox="1"/>
          <p:nvPr/>
        </p:nvSpPr>
        <p:spPr>
          <a:xfrm>
            <a:off x="357158" y="5786454"/>
            <a:ext cx="4357718" cy="369332"/>
          </a:xfrm>
          <a:prstGeom prst="rect">
            <a:avLst/>
          </a:prstGeom>
          <a:noFill/>
        </p:spPr>
        <p:txBody>
          <a:bodyPr wrap="square" rtlCol="0">
            <a:spAutoFit/>
          </a:bodyPr>
          <a:lstStyle/>
          <a:p>
            <a:r>
              <a:rPr lang="en-US" b="1" dirty="0" smtClean="0"/>
              <a:t>Affinity by Texture</a:t>
            </a:r>
            <a:endParaRPr lang="en-US" b="1"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Eigenvectors and Segmentation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assume that there are k elements and k clusters. We can represent a cluster by a vector with k components.</a:t>
            </a:r>
          </a:p>
          <a:p>
            <a:r>
              <a:rPr lang="en-US" dirty="0" smtClean="0"/>
              <a:t>We will allow elements to be associated with clusters using some continuous weight — we need to be a bit vague about the semantics of these weights, but the intention is that if a component in a particular vector has a small value, then it is weakly associated with the cluster, and if it has a large value, then it is strongly associated with a cluster.</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The Calibrated Case</a:t>
            </a:r>
            <a:br>
              <a:rPr lang="en-US" dirty="0" smtClean="0">
                <a:solidFill>
                  <a:srgbClr val="FF0000"/>
                </a:solidFill>
              </a:rPr>
            </a:b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1. Intrinsic or Internal Parameters</a:t>
            </a:r>
            <a:endParaRPr lang="en-US" dirty="0" smtClean="0"/>
          </a:p>
          <a:p>
            <a:r>
              <a:rPr lang="en-US" dirty="0" smtClean="0"/>
              <a:t>It allows mapping between pixel coordinates and camera coordinates in the image frame. E.g. optical center, focal length, and radial distortion coefficients of the lens.</a:t>
            </a:r>
          </a:p>
          <a:p>
            <a:r>
              <a:rPr lang="en-US" b="1" dirty="0" smtClean="0"/>
              <a:t>2. Extrinsic or External Parameters</a:t>
            </a:r>
            <a:endParaRPr lang="en-US" dirty="0" smtClean="0"/>
          </a:p>
          <a:p>
            <a:r>
              <a:rPr lang="en-US" dirty="0" smtClean="0"/>
              <a:t>It describes the orientation and location of the camera. This refers to the rotation and translation of the camera with respect to some world coordinate system.</a:t>
            </a:r>
          </a:p>
          <a:p>
            <a:endParaRPr lang="en-US" dirty="0"/>
          </a:p>
        </p:txBody>
      </p:sp>
      <p:pic>
        <p:nvPicPr>
          <p:cNvPr id="1026" name="Picture 2"/>
          <p:cNvPicPr>
            <a:picLocks noChangeAspect="1" noChangeArrowheads="1"/>
          </p:cNvPicPr>
          <p:nvPr/>
        </p:nvPicPr>
        <p:blipFill>
          <a:blip r:embed="rId2"/>
          <a:srcRect/>
          <a:stretch>
            <a:fillRect/>
          </a:stretch>
        </p:blipFill>
        <p:spPr bwMode="auto">
          <a:xfrm>
            <a:off x="4000496" y="714356"/>
            <a:ext cx="4276725" cy="114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a Single Good Cluster</a:t>
            </a:r>
            <a:endParaRPr lang="en-US" dirty="0"/>
          </a:p>
        </p:txBody>
      </p:sp>
      <p:pic>
        <p:nvPicPr>
          <p:cNvPr id="9218" name="Picture 2"/>
          <p:cNvPicPr>
            <a:picLocks noGrp="1" noChangeAspect="1" noChangeArrowheads="1"/>
          </p:cNvPicPr>
          <p:nvPr>
            <p:ph idx="1"/>
          </p:nvPr>
        </p:nvPicPr>
        <p:blipFill>
          <a:blip r:embed="rId2"/>
          <a:srcRect/>
          <a:stretch>
            <a:fillRect/>
          </a:stretch>
        </p:blipFill>
        <p:spPr bwMode="auto">
          <a:xfrm>
            <a:off x="457200" y="2613164"/>
            <a:ext cx="8229600" cy="250003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by Graph Eigenvectors</a:t>
            </a:r>
            <a:endParaRPr lang="en-US" dirty="0"/>
          </a:p>
        </p:txBody>
      </p:sp>
      <p:pic>
        <p:nvPicPr>
          <p:cNvPr id="10242" name="Picture 2"/>
          <p:cNvPicPr>
            <a:picLocks noGrp="1" noChangeAspect="1" noChangeArrowheads="1"/>
          </p:cNvPicPr>
          <p:nvPr>
            <p:ph idx="1"/>
          </p:nvPr>
        </p:nvPicPr>
        <p:blipFill>
          <a:blip r:embed="rId2"/>
          <a:srcRect/>
          <a:stretch>
            <a:fillRect/>
          </a:stretch>
        </p:blipFill>
        <p:spPr bwMode="auto">
          <a:xfrm>
            <a:off x="285720" y="1600200"/>
            <a:ext cx="8643998" cy="504351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Normalised</a:t>
            </a:r>
            <a:r>
              <a:rPr lang="en-US" dirty="0" smtClean="0"/>
              <a:t> Cuts</a:t>
            </a:r>
            <a:endParaRPr lang="en-US" dirty="0"/>
          </a:p>
        </p:txBody>
      </p:sp>
      <p:pic>
        <p:nvPicPr>
          <p:cNvPr id="11266" name="Picture 2"/>
          <p:cNvPicPr>
            <a:picLocks noGrp="1" noChangeAspect="1" noChangeArrowheads="1"/>
          </p:cNvPicPr>
          <p:nvPr>
            <p:ph idx="1"/>
          </p:nvPr>
        </p:nvPicPr>
        <p:blipFill>
          <a:blip r:embed="rId2"/>
          <a:srcRect/>
          <a:stretch>
            <a:fillRect/>
          </a:stretch>
        </p:blipFill>
        <p:spPr bwMode="auto">
          <a:xfrm>
            <a:off x="457200" y="2094016"/>
            <a:ext cx="8229600" cy="3538330"/>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Questions</a:t>
            </a:r>
            <a:endParaRPr lang="en-US" dirty="0"/>
          </a:p>
        </p:txBody>
      </p:sp>
      <p:sp>
        <p:nvSpPr>
          <p:cNvPr id="3" name="Content Placeholder 2"/>
          <p:cNvSpPr>
            <a:spLocks noGrp="1"/>
          </p:cNvSpPr>
          <p:nvPr>
            <p:ph idx="1"/>
          </p:nvPr>
        </p:nvSpPr>
        <p:spPr/>
        <p:txBody>
          <a:bodyPr/>
          <a:lstStyle/>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Epipolar</a:t>
            </a:r>
            <a:r>
              <a:rPr lang="en-US" dirty="0" smtClean="0"/>
              <a:t> Geometry</a:t>
            </a:r>
            <a:br>
              <a:rPr lang="en-US" dirty="0" smtClean="0"/>
            </a:b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57200" y="1898397"/>
            <a:ext cx="8229600" cy="39295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Contd..</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57200" y="1571612"/>
            <a:ext cx="8229600" cy="3537149"/>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4312</TotalTime>
  <Words>3029</Words>
  <Application>Microsoft Office PowerPoint</Application>
  <PresentationFormat>On-screen Show (4:3)</PresentationFormat>
  <Paragraphs>149</Paragraphs>
  <Slides>81</Slides>
  <Notes>0</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Unit 3</vt:lpstr>
      <vt:lpstr>Outline</vt:lpstr>
      <vt:lpstr>The Geometry of Multiple Views: </vt:lpstr>
      <vt:lpstr>Slide 4</vt:lpstr>
      <vt:lpstr>Slide 5</vt:lpstr>
      <vt:lpstr>Two Views  </vt:lpstr>
      <vt:lpstr>The Calibrated Case </vt:lpstr>
      <vt:lpstr>Epipolar Geometry </vt:lpstr>
      <vt:lpstr>Contd..</vt:lpstr>
      <vt:lpstr>Epipolar Constraint</vt:lpstr>
      <vt:lpstr>The Calibrated Case </vt:lpstr>
      <vt:lpstr>The Uncalibrated Case </vt:lpstr>
      <vt:lpstr>Small Motions</vt:lpstr>
      <vt:lpstr>Weak Callibration</vt:lpstr>
      <vt:lpstr>Slide 15</vt:lpstr>
      <vt:lpstr>Slide 16</vt:lpstr>
      <vt:lpstr>Slide 17</vt:lpstr>
      <vt:lpstr>Stereopsis </vt:lpstr>
      <vt:lpstr>Slide 19</vt:lpstr>
      <vt:lpstr>Slide 20</vt:lpstr>
      <vt:lpstr>Reconstruction </vt:lpstr>
      <vt:lpstr>Slide 22</vt:lpstr>
      <vt:lpstr>Slide 23</vt:lpstr>
      <vt:lpstr>Slide 24</vt:lpstr>
      <vt:lpstr>Image Rectification</vt:lpstr>
      <vt:lpstr>Human Stereposis</vt:lpstr>
      <vt:lpstr>Slide 27</vt:lpstr>
      <vt:lpstr>Binocular Fusion </vt:lpstr>
      <vt:lpstr>Slide 29</vt:lpstr>
      <vt:lpstr>Slide 30</vt:lpstr>
      <vt:lpstr>Using More Cameras</vt:lpstr>
      <vt:lpstr>Slide 32</vt:lpstr>
      <vt:lpstr>Slide 33</vt:lpstr>
      <vt:lpstr>Segmentation by Clustering:  </vt:lpstr>
      <vt:lpstr>What Is Segmentation?, </vt:lpstr>
      <vt:lpstr>What Is Segmentation?, </vt:lpstr>
      <vt:lpstr>Slide 37</vt:lpstr>
      <vt:lpstr>Slide 38</vt:lpstr>
      <vt:lpstr>Slide 39</vt:lpstr>
      <vt:lpstr>Slide 40</vt:lpstr>
      <vt:lpstr>Human Vision: Grouping and Getstalt, </vt:lpstr>
      <vt:lpstr>Slide 42</vt:lpstr>
      <vt:lpstr>Slide 43</vt:lpstr>
      <vt:lpstr>Slide 44</vt:lpstr>
      <vt:lpstr>Slide 45</vt:lpstr>
      <vt:lpstr>Slide 46</vt:lpstr>
      <vt:lpstr>Slide 47</vt:lpstr>
      <vt:lpstr>Slide 48</vt:lpstr>
      <vt:lpstr>Slide 49</vt:lpstr>
      <vt:lpstr>Slide 50</vt:lpstr>
      <vt:lpstr>Slide 51</vt:lpstr>
      <vt:lpstr>Applications: Shot Boundary Detection and Background Subtraction, </vt:lpstr>
      <vt:lpstr>Slide 53</vt:lpstr>
      <vt:lpstr>Shot Boundary Detection</vt:lpstr>
      <vt:lpstr>Slide 55</vt:lpstr>
      <vt:lpstr>Slide 56</vt:lpstr>
      <vt:lpstr>Slide 57</vt:lpstr>
      <vt:lpstr>Slide 58</vt:lpstr>
      <vt:lpstr>Image Segmentation by Clustering Pixels</vt:lpstr>
      <vt:lpstr>Slide 60</vt:lpstr>
      <vt:lpstr>Slide 61</vt:lpstr>
      <vt:lpstr>Slide 62</vt:lpstr>
      <vt:lpstr>Slide 63</vt:lpstr>
      <vt:lpstr>Slide 64</vt:lpstr>
      <vt:lpstr>Slide 65</vt:lpstr>
      <vt:lpstr>Segmentation by Graph-Theoretic Clustering </vt:lpstr>
      <vt:lpstr>Slide 67</vt:lpstr>
      <vt:lpstr>Slide 68</vt:lpstr>
      <vt:lpstr>Eigenvectors and Segmentation</vt:lpstr>
      <vt:lpstr>Extracting a Single Good Cluster</vt:lpstr>
      <vt:lpstr>Slide 71</vt:lpstr>
      <vt:lpstr>Clustering by Graph Eigenvectors</vt:lpstr>
      <vt:lpstr>Normalised Cuts</vt:lpstr>
      <vt:lpstr>Important Questions</vt:lpstr>
      <vt:lpstr>Slide 75</vt:lpstr>
      <vt:lpstr>Slide 76</vt:lpstr>
      <vt:lpstr>Slide 77</vt:lpstr>
      <vt:lpstr>Slide 78</vt:lpstr>
      <vt:lpstr>Slide 79</vt:lpstr>
      <vt:lpstr>Slide 80</vt:lpstr>
      <vt:lpstr>Slide 81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dc:title>
  <dc:creator>SWAROOPA</dc:creator>
  <cp:lastModifiedBy>SWAROOPA</cp:lastModifiedBy>
  <cp:revision>30</cp:revision>
  <dcterms:created xsi:type="dcterms:W3CDTF">2023-04-20T19:46:47Z</dcterms:created>
  <dcterms:modified xsi:type="dcterms:W3CDTF">2024-06-10T20:32:40Z</dcterms:modified>
</cp:coreProperties>
</file>